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6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9" r:id="rId3"/>
    <p:sldId id="260" r:id="rId4"/>
    <p:sldId id="261" r:id="rId5"/>
    <p:sldId id="262" r:id="rId6"/>
    <p:sldId id="257" r:id="rId7"/>
    <p:sldId id="296" r:id="rId8"/>
    <p:sldId id="314" r:id="rId9"/>
    <p:sldId id="298" r:id="rId10"/>
    <p:sldId id="300" r:id="rId11"/>
    <p:sldId id="305" r:id="rId12"/>
    <p:sldId id="315" r:id="rId13"/>
    <p:sldId id="306" r:id="rId14"/>
    <p:sldId id="307" r:id="rId15"/>
    <p:sldId id="316" r:id="rId16"/>
    <p:sldId id="317" r:id="rId17"/>
    <p:sldId id="318" r:id="rId18"/>
    <p:sldId id="319" r:id="rId19"/>
    <p:sldId id="320" r:id="rId20"/>
    <p:sldId id="312" r:id="rId21"/>
    <p:sldId id="313" r:id="rId22"/>
    <p:sldId id="282" r:id="rId23"/>
    <p:sldId id="280" r:id="rId24"/>
    <p:sldId id="279" r:id="rId25"/>
    <p:sldId id="32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9C36"/>
    <a:srgbClr val="DCE6F2"/>
    <a:srgbClr val="8EB4E3"/>
    <a:srgbClr val="002060"/>
    <a:srgbClr val="00201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CC0FC-2BDE-084B-852C-86E1AEAD3E77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AC4F9-24D2-0145-B7DA-012D7964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53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810E5-B9E1-7E45-A0FB-1A55435B13DB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2A593-4382-9548-BCBC-9AFA9F580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898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4B31-ACE0-F547-8C2A-5E53FD9CD1DC}" type="datetime1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8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E951-9F77-0E47-911C-86FD149859FA}" type="datetime1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3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91BD-A017-2F4A-8C9F-18B6D335A2E7}" type="datetime1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4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9FE6-3256-724F-A287-3742D15497A5}" type="datetime1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7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DDDE-7C8D-4B40-B70F-4C9D569D2491}" type="datetime1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2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C7B3-C942-824B-A87A-343F2FEC0D13}" type="datetime1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1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73BB-F4AE-0B41-A7ED-9113B6047745}" type="datetime1">
              <a:rPr lang="en-US" smtClean="0"/>
              <a:t>4/25/2016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4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255-F5BE-0445-B1B0-8FD43F2E8489}" type="datetime1">
              <a:rPr lang="en-US" smtClean="0"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2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93B2-68D1-BC45-A179-00E32D0B48E3}" type="datetime1">
              <a:rPr lang="en-US" smtClean="0"/>
              <a:t>4/25/2016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4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83F7A-29E4-F045-AC12-411FDACB4997}" type="datetime1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2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B594-1210-B948-8D31-3B544F5D6C5B}" type="datetime1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8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D2E31-5621-F547-819F-82E55C0B7381}" type="datetime1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90600" y="2667000"/>
            <a:ext cx="7223343" cy="1977390"/>
            <a:chOff x="990600" y="2142669"/>
            <a:chExt cx="7223343" cy="1977390"/>
          </a:xfrm>
        </p:grpSpPr>
        <p:sp>
          <p:nvSpPr>
            <p:cNvPr id="5" name="Rectangle 4"/>
            <p:cNvSpPr/>
            <p:nvPr/>
          </p:nvSpPr>
          <p:spPr>
            <a:xfrm>
              <a:off x="990600" y="2142669"/>
              <a:ext cx="7223342" cy="1977390"/>
            </a:xfrm>
            <a:prstGeom prst="rect">
              <a:avLst/>
            </a:prstGeom>
          </p:spPr>
        </p:sp>
        <p:sp>
          <p:nvSpPr>
            <p:cNvPr id="6" name="Text Box 6"/>
            <p:cNvSpPr txBox="1"/>
            <p:nvPr/>
          </p:nvSpPr>
          <p:spPr>
            <a:xfrm>
              <a:off x="2438401" y="3515104"/>
              <a:ext cx="5775542" cy="60495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dirty="0" smtClean="0">
                  <a:solidFill>
                    <a:srgbClr val="73802D"/>
                  </a:solidFill>
                  <a:effectLst/>
                  <a:latin typeface="Century Gothic"/>
                  <a:ea typeface="Calibri"/>
                  <a:cs typeface="Century Gothic"/>
                </a:rPr>
                <a:t>Sexual Exploitation and Abuse</a:t>
              </a:r>
              <a:endParaRPr lang="en-US" sz="2800" dirty="0">
                <a:effectLst/>
                <a:latin typeface="Century Gothic"/>
                <a:ea typeface="Calibri"/>
                <a:cs typeface="Century Gothic"/>
              </a:endParaRPr>
            </a:p>
          </p:txBody>
        </p:sp>
        <p:sp>
          <p:nvSpPr>
            <p:cNvPr id="7" name="Text Box 7"/>
            <p:cNvSpPr txBox="1"/>
            <p:nvPr/>
          </p:nvSpPr>
          <p:spPr>
            <a:xfrm>
              <a:off x="1081009" y="2269077"/>
              <a:ext cx="2527753" cy="130923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200" spc="300" dirty="0" smtClean="0">
                  <a:solidFill>
                    <a:srgbClr val="002060"/>
                  </a:solidFill>
                  <a:latin typeface="Century Gothic"/>
                  <a:ea typeface="Calibri"/>
                  <a:cs typeface="Century Gothic"/>
                </a:rPr>
                <a:t>3.4</a:t>
              </a:r>
              <a:endParaRPr lang="en-US" sz="1100" spc="300" dirty="0">
                <a:effectLst/>
                <a:latin typeface="Century Gothic"/>
                <a:ea typeface="Calibri"/>
                <a:cs typeface="Century Gothic"/>
              </a:endParaRPr>
            </a:p>
          </p:txBody>
        </p:sp>
        <p:sp>
          <p:nvSpPr>
            <p:cNvPr id="8" name="Text Box 8"/>
            <p:cNvSpPr txBox="1"/>
            <p:nvPr/>
          </p:nvSpPr>
          <p:spPr>
            <a:xfrm>
              <a:off x="1219200" y="2142669"/>
              <a:ext cx="2112948" cy="47854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400" spc="1000" dirty="0">
                  <a:solidFill>
                    <a:srgbClr val="ADC5F1"/>
                  </a:solidFill>
                  <a:effectLst/>
                  <a:latin typeface="Century Gothic"/>
                  <a:ea typeface="Calibri"/>
                  <a:cs typeface="Century Gothic"/>
                </a:rPr>
                <a:t>Lesson</a:t>
              </a:r>
              <a:endParaRPr lang="en-US" sz="2400" dirty="0">
                <a:effectLst/>
                <a:latin typeface="Century Gothic"/>
                <a:ea typeface="Calibri"/>
                <a:cs typeface="Century Gothic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189242" y="3506075"/>
              <a:ext cx="6907321" cy="0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56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ADC5F1"/>
                  </a:gs>
                </a:gsLst>
                <a:lin ang="5400000" scaled="0"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/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3740" y="2410132"/>
              <a:ext cx="1138778" cy="967181"/>
            </a:xfrm>
            <a:prstGeom prst="rect">
              <a:avLst/>
            </a:prstGeom>
          </p:spPr>
        </p:pic>
      </p:grpSp>
      <p:sp>
        <p:nvSpPr>
          <p:cNvPr id="11" name="Text Box 8"/>
          <p:cNvSpPr txBox="1"/>
          <p:nvPr/>
        </p:nvSpPr>
        <p:spPr>
          <a:xfrm>
            <a:off x="1112028" y="1143000"/>
            <a:ext cx="7422372" cy="7620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spc="300" dirty="0" smtClean="0">
                <a:solidFill>
                  <a:srgbClr val="ADC5F1"/>
                </a:solidFill>
                <a:effectLst/>
                <a:latin typeface="Century Gothic"/>
                <a:ea typeface="Calibri"/>
                <a:cs typeface="Century Gothic"/>
              </a:rPr>
              <a:t>Module 3: Individual Peacekeeping Personnel</a:t>
            </a:r>
            <a:endParaRPr lang="en-US" sz="1100" spc="300" dirty="0">
              <a:effectLst/>
              <a:latin typeface="Century Gothic"/>
              <a:ea typeface="Calibri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2774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671935"/>
            <a:ext cx="739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b="1" dirty="0" smtClean="0">
                <a:latin typeface="Century Gothic"/>
                <a:cs typeface="Century Gothic"/>
              </a:rPr>
              <a:t>Sexual harassment:</a:t>
            </a:r>
            <a:r>
              <a:rPr lang="en-US" sz="2400" dirty="0" smtClean="0">
                <a:latin typeface="Century Gothic"/>
                <a:cs typeface="Century Gothic"/>
              </a:rPr>
              <a:t> any unwelcome sexual advance, request for sexual </a:t>
            </a:r>
            <a:r>
              <a:rPr lang="en-US" sz="2400" dirty="0" err="1" smtClean="0">
                <a:latin typeface="Century Gothic"/>
                <a:cs typeface="Century Gothic"/>
              </a:rPr>
              <a:t>favour</a:t>
            </a:r>
            <a:r>
              <a:rPr lang="en-US" sz="2400" dirty="0" smtClean="0">
                <a:latin typeface="Century Gothic"/>
                <a:cs typeface="Century Gothic"/>
              </a:rPr>
              <a:t>, verbal or physical conduct or gesture of a sexual nature or any other </a:t>
            </a:r>
            <a:r>
              <a:rPr lang="en-US" sz="2400" dirty="0" err="1" smtClean="0">
                <a:latin typeface="Century Gothic"/>
                <a:cs typeface="Century Gothic"/>
              </a:rPr>
              <a:t>behaviour</a:t>
            </a:r>
            <a:r>
              <a:rPr lang="en-US" sz="2400" dirty="0" smtClean="0">
                <a:latin typeface="Century Gothic"/>
                <a:cs typeface="Century Gothic"/>
              </a:rPr>
              <a:t> of a sexual nature that might reasonably be expected or be perceived to cause offence or humiliation to another, when such conduct interferes with work, is made a condition of employment or creates an intimidating, hostile or offensive work environment</a:t>
            </a:r>
            <a:endParaRPr lang="en-US" sz="2400" b="1" dirty="0" smtClean="0"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Difference with Sexual Harassment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4437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Uniform Standards on SEA – Prohibited Acts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39140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Sexual activity with children (persons under the age of 18) is prohibited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Exchange of money, employment, goods, assistance or services for sex, e.g. sex with prostitutes is prohibited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Use of children or adults to procure </a:t>
            </a:r>
          </a:p>
          <a:p>
            <a:pPr marL="334963">
              <a:spcAft>
                <a:spcPts val="600"/>
              </a:spcAft>
            </a:pPr>
            <a:r>
              <a:rPr lang="en-US" sz="2400" dirty="0" smtClean="0">
                <a:latin typeface="Century Gothic"/>
                <a:cs typeface="Century Gothic"/>
              </a:rPr>
              <a:t>sexual services for others is prohibited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Sexual relationships with beneficiaries </a:t>
            </a:r>
          </a:p>
          <a:p>
            <a:pPr marL="334963">
              <a:spcAft>
                <a:spcPts val="600"/>
              </a:spcAft>
            </a:pPr>
            <a:r>
              <a:rPr lang="en-US" sz="2400" dirty="0" smtClean="0">
                <a:latin typeface="Century Gothic"/>
                <a:cs typeface="Century Gothic"/>
              </a:rPr>
              <a:t>of assistance are strongly discouraged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9" name="Picture 2" descr="F:\CPTM END\CPTM Slides Content\MakePDFThumbnail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790" y="3886199"/>
            <a:ext cx="1607210" cy="252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95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DPKO’s Three-Pronged Approach to Addressing SEA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391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latin typeface="Century Gothic"/>
                <a:cs typeface="Century Gothic"/>
              </a:rPr>
              <a:t>Prevention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latin typeface="Century Gothic"/>
                <a:cs typeface="Century Gothic"/>
              </a:rPr>
              <a:t>Enforcement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latin typeface="Century Gothic"/>
                <a:cs typeface="Century Gothic"/>
              </a:rPr>
              <a:t>Remedial action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</p:spTree>
    <p:extLst>
      <p:ext uri="{BB962C8B-B14F-4D97-AF65-F5344CB8AC3E}">
        <p14:creationId xmlns:p14="http://schemas.microsoft.com/office/powerpoint/2010/main" val="334583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671935"/>
            <a:ext cx="73914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Uniform standards on SEA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Training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Public information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Welfare and recreation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Preventive Measures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2" descr="https://cdu.unlb.org/DesktopModules/Carousal_CDU/MakePDFThumbnail.aspx?Image=%5cPortals%5c_default%5cCustom%5cPosterData%5cPosterImages%5cPoster+1+(english).jpg&amp;w=500&amp;h=5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366" y="2667000"/>
            <a:ext cx="232623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25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671935"/>
            <a:ext cx="73914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Complaints mechanism/reporting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Data management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Investigations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Follow-up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Enforcement Measures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6" descr="C:\! A Work Current or Backup\! Core Integrated Training\Photos\women discussion c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3810000"/>
            <a:ext cx="3214687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53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671935"/>
            <a:ext cx="7391400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latin typeface="Century Gothic"/>
                <a:cs typeface="Century Gothic"/>
              </a:rPr>
              <a:t>Complaints Mechanism/Reporting: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CDT &amp; OIOS – the main entities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Locked drop-boxes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Private meeting rooms for confidential reporting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Telephone hotlines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Secure email addresses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Focal points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Civil society/UN networks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Enforcement Measures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6" descr="C:\! A Work Current or Backup\! Core Integrated Training\Photos\women discussion c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3810000"/>
            <a:ext cx="3214687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40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671935"/>
            <a:ext cx="7391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latin typeface="Century Gothic"/>
                <a:cs typeface="Century Gothic"/>
              </a:rPr>
              <a:t>Data Management: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b="1" dirty="0" smtClean="0">
                <a:latin typeface="Century Gothic"/>
                <a:cs typeface="Century Gothic"/>
              </a:rPr>
              <a:t>Misconduct Tracking System (MTS):</a:t>
            </a:r>
            <a:r>
              <a:rPr lang="en-US" sz="2400" dirty="0" smtClean="0">
                <a:latin typeface="Century Gothic"/>
                <a:cs typeface="Century Gothic"/>
              </a:rPr>
              <a:t> a global database and confidential tracking system for monitoring allegations and cases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All allegations received are referred for investigation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11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Enforcement Measures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6" descr="C:\! A Work Current or Backup\! Core Integrated Training\Photos\women discussion c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3810000"/>
            <a:ext cx="3214687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38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671935"/>
            <a:ext cx="7391400" cy="372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latin typeface="Century Gothic"/>
                <a:cs typeface="Century Gothic"/>
              </a:rPr>
              <a:t>Investigations: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CDT performs assessment of allegations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Investigation entities: national authorities, OIOS and mission entities, ad-hoc panels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Six-month timeline for completing investigations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Immediate Response </a:t>
            </a:r>
          </a:p>
          <a:p>
            <a:pPr marL="334963"/>
            <a:r>
              <a:rPr lang="en-US" sz="2400" dirty="0" smtClean="0">
                <a:latin typeface="Century Gothic"/>
                <a:cs typeface="Century Gothic"/>
              </a:rPr>
              <a:t>Teams to gather/preserve </a:t>
            </a:r>
          </a:p>
          <a:p>
            <a:pPr marL="334963"/>
            <a:r>
              <a:rPr lang="en-US" sz="2400" dirty="0" smtClean="0">
                <a:latin typeface="Century Gothic"/>
                <a:cs typeface="Century Gothic"/>
              </a:rPr>
              <a:t>evidence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12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Enforcement Measures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6" descr="C:\! A Work Current or Backup\! Core Integrated Training\Photos\women discussion c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3810000"/>
            <a:ext cx="3214687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63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671935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latin typeface="Century Gothic"/>
                <a:cs typeface="Century Gothic"/>
              </a:rPr>
              <a:t>Follow-Up: If the allegation is substantiated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13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Enforcement Measures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843769"/>
              </p:ext>
            </p:extLst>
          </p:nvPr>
        </p:nvGraphicFramePr>
        <p:xfrm>
          <a:off x="228600" y="2362200"/>
          <a:ext cx="87630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6248400"/>
              </a:tblGrid>
              <a:tr h="1066800">
                <a:tc>
                  <a:txBody>
                    <a:bodyPr/>
                    <a:lstStyle/>
                    <a:p>
                      <a:pPr marL="0" indent="0">
                        <a:buFont typeface="Wingdings" charset="2"/>
                        <a:buNone/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For staff members:</a:t>
                      </a:r>
                    </a:p>
                  </a:txBody>
                  <a:tcP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UN takes disciplinary action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Substantiated cases of criminal conduct can also be referred for prosecution or directly prosecuted by national authorities</a:t>
                      </a:r>
                    </a:p>
                  </a:txBody>
                  <a:tcPr>
                    <a:solidFill>
                      <a:srgbClr val="DCE6F2"/>
                    </a:solidFill>
                  </a:tcPr>
                </a:tc>
              </a:tr>
              <a:tr h="1243149">
                <a:tc>
                  <a:txBody>
                    <a:bodyPr/>
                    <a:lstStyle/>
                    <a:p>
                      <a:pPr marL="0" indent="0">
                        <a:buFont typeface="Wingdings" charset="2"/>
                        <a:buNone/>
                      </a:pPr>
                      <a:r>
                        <a:rPr lang="en-US" sz="1600" b="1" dirty="0" smtClean="0">
                          <a:latin typeface="Century Gothic"/>
                          <a:cs typeface="Century Gothic"/>
                        </a:rPr>
                        <a:t>For those personnel deployed with the status of experts on mission, essentially</a:t>
                      </a:r>
                      <a:r>
                        <a:rPr lang="en-US" sz="1600" b="1" baseline="0" dirty="0" smtClean="0">
                          <a:latin typeface="Century Gothic"/>
                          <a:cs typeface="Century Gothic"/>
                        </a:rPr>
                        <a:t> police personnel and military observers</a:t>
                      </a:r>
                      <a:endParaRPr lang="en-US" sz="1600" b="1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Disciplinary action determined by the deploying Member State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UN can take only limited action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Substantiated cases of criminal conduct can also be referred for prosecution or directly prosecuted by national authorities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51410">
                <a:tc>
                  <a:txBody>
                    <a:bodyPr/>
                    <a:lstStyle/>
                    <a:p>
                      <a:pPr marL="0" indent="0">
                        <a:buFont typeface="Wingdings" charset="2"/>
                        <a:buNone/>
                      </a:pPr>
                      <a:r>
                        <a:rPr lang="en-US" sz="1600" b="1" dirty="0" smtClean="0">
                          <a:latin typeface="Century Gothic"/>
                          <a:cs typeface="Century Gothic"/>
                        </a:rPr>
                        <a:t>For military personnel:</a:t>
                      </a:r>
                      <a:endParaRPr lang="en-US" sz="1600" b="1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Disciplinary action or criminal sanctions are determined by TCC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UN can take only limited action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TCCs are required to report back</a:t>
                      </a:r>
                      <a:r>
                        <a:rPr lang="en-US" sz="1600" b="0" baseline="0" dirty="0" smtClean="0">
                          <a:latin typeface="Century Gothic"/>
                          <a:cs typeface="Century Gothic"/>
                        </a:rPr>
                        <a:t> to the UN on outcome of misconduct investigations and prosecutorial actions taken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95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671935"/>
            <a:ext cx="7391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Victim assistance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Reputation repair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Regular briefings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14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Remedial Action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  <p:pic>
        <p:nvPicPr>
          <p:cNvPr id="2" name="Picture 1" descr="3497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3302000"/>
            <a:ext cx="45339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9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860814" y="685800"/>
            <a:ext cx="7422372" cy="4800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Aim</a:t>
            </a:r>
            <a:r>
              <a:rPr lang="en-US" sz="3200" b="1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endParaRPr lang="en-US" sz="3200" b="1" dirty="0" smtClean="0">
              <a:solidFill>
                <a:srgbClr val="002060"/>
              </a:solidFill>
              <a:effectLst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3200" spc="600" dirty="0" smtClean="0">
              <a:solidFill>
                <a:srgbClr val="ADC5F1"/>
              </a:solidFill>
              <a:ea typeface="Calibri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To ensure all peacekeeping personnel know the UN prohibits sexual exploitation and abuse and the standards of conduct and </a:t>
            </a:r>
            <a:r>
              <a:rPr lang="en-US" sz="2400" dirty="0" err="1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behaviour</a:t>
            </a: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 the UN requires in this regard.</a:t>
            </a: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0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Who is Responsible?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39140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Professional and personal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Reflect UN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Uniform standards on SEA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Personal discipline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Duty to SEA-free environment</a:t>
            </a:r>
            <a:endParaRPr lang="en-US" sz="2400" dirty="0">
              <a:latin typeface="Century Gothic"/>
              <a:cs typeface="Century Gothic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Duty to report SEA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15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Individual Responsibility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  <p:pic>
        <p:nvPicPr>
          <p:cNvPr id="10" name="Picture 2" descr="F:\CPTM END\CPTM Slides Content\MakePDFThumbnail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917" y="3200400"/>
            <a:ext cx="2031683" cy="312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32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671935"/>
            <a:ext cx="7391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Implement policies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Mandatory SEA training by ALL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Focal Points and awareness-raising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Welfare and recreation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Emphasize duty to report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Address violations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Report all misconduct to CDT or OIOS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16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Leadership and Accountability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4" descr="http://www.greenbookblog.org/wp-content/uploads/2012/12/follow-the-leader-sign-620x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865124"/>
            <a:ext cx="3627121" cy="153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98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85800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Summary of Key Messages</a:t>
            </a:r>
            <a:endParaRPr lang="en-US" sz="32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“Zero tolerance of SEA”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SEA and uniform standards on SEA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DPKO three-pronged approach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Responsibility of peacekeeping personnel</a:t>
            </a: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</p:spTree>
    <p:extLst>
      <p:ext uri="{BB962C8B-B14F-4D97-AF65-F5344CB8AC3E}">
        <p14:creationId xmlns:p14="http://schemas.microsoft.com/office/powerpoint/2010/main" val="151459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1828800"/>
            <a:ext cx="7772400" cy="1447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smtClean="0">
                <a:solidFill>
                  <a:srgbClr val="002060"/>
                </a:solidFill>
                <a:effectLst/>
                <a:latin typeface="Century Gothic"/>
                <a:ea typeface="Calibri"/>
                <a:cs typeface="Century Gothic"/>
              </a:rPr>
              <a:t>Questions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</p:spTree>
    <p:extLst>
      <p:ext uri="{BB962C8B-B14F-4D97-AF65-F5344CB8AC3E}">
        <p14:creationId xmlns:p14="http://schemas.microsoft.com/office/powerpoint/2010/main" val="330292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/>
          <p:nvPr/>
        </p:nvSpPr>
        <p:spPr>
          <a:xfrm>
            <a:off x="685800" y="1828800"/>
            <a:ext cx="7772400" cy="1447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Activity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en-US" sz="3200" b="1" dirty="0">
              <a:solidFill>
                <a:srgbClr val="002060"/>
              </a:solidFill>
              <a:effectLst/>
              <a:latin typeface="Century Gothic"/>
              <a:ea typeface="Calibri"/>
              <a:cs typeface="Century Gothic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smtClean="0">
                <a:solidFill>
                  <a:srgbClr val="002060"/>
                </a:solidFill>
                <a:effectLst/>
                <a:latin typeface="Century Gothic"/>
                <a:ea typeface="Calibri"/>
                <a:cs typeface="Century Gothic"/>
              </a:rPr>
              <a:t>Learning Evaluation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</p:spTree>
    <p:extLst>
      <p:ext uri="{BB962C8B-B14F-4D97-AF65-F5344CB8AC3E}">
        <p14:creationId xmlns:p14="http://schemas.microsoft.com/office/powerpoint/2010/main" val="380113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85800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</a:t>
            </a: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Activity </a:t>
            </a: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3.4.2</a:t>
            </a:r>
            <a:endParaRPr lang="en-US" sz="3200" b="1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1033552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800" spc="-50" dirty="0" smtClean="0">
              <a:solidFill>
                <a:srgbClr val="8D9C36"/>
              </a:solidFill>
              <a:latin typeface="Century Gothic"/>
              <a:cs typeface="Century Gothic"/>
            </a:endParaRPr>
          </a:p>
          <a:p>
            <a:pPr>
              <a:spcAft>
                <a:spcPts val="1200"/>
              </a:spcAft>
            </a:pPr>
            <a:r>
              <a:rPr lang="en-US" sz="2800" spc="-50" dirty="0" smtClean="0">
                <a:solidFill>
                  <a:srgbClr val="8D9C36"/>
                </a:solidFill>
                <a:latin typeface="Century Gothic"/>
                <a:cs typeface="Century Gothic"/>
              </a:rPr>
              <a:t>Definition of SEA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2065551"/>
            <a:ext cx="73914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b="1" dirty="0" smtClean="0">
                <a:latin typeface="Century Gothic"/>
                <a:cs typeface="Century Gothic"/>
              </a:rPr>
              <a:t>Sexual exploitation:</a:t>
            </a:r>
            <a:r>
              <a:rPr lang="en-US" sz="2400" dirty="0" smtClean="0">
                <a:latin typeface="Century Gothic"/>
                <a:cs typeface="Century Gothic"/>
              </a:rPr>
              <a:t> actual or attempted abuse of a person’s vulnerability, differential power or trust for sexual purposes, including profiting monetarily, socially or politically from the exploitation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b="1" dirty="0" smtClean="0">
                <a:latin typeface="Century Gothic"/>
                <a:cs typeface="Century Gothic"/>
              </a:rPr>
              <a:t>Sexual abuse:</a:t>
            </a:r>
            <a:r>
              <a:rPr lang="en-US" sz="2400" dirty="0" smtClean="0">
                <a:latin typeface="Century Gothic"/>
                <a:cs typeface="Century Gothic"/>
              </a:rPr>
              <a:t> actual or threatened physical intrusion of a sexual nature, by force or under unequal or coercive conditions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Sexual exploitation and abuse constitute Category I serious misconduct</a:t>
            </a:r>
          </a:p>
        </p:txBody>
      </p:sp>
    </p:spTree>
    <p:extLst>
      <p:ext uri="{BB962C8B-B14F-4D97-AF65-F5344CB8AC3E}">
        <p14:creationId xmlns:p14="http://schemas.microsoft.com/office/powerpoint/2010/main" val="409456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85800"/>
            <a:ext cx="7772400" cy="4800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Relevance </a:t>
            </a:r>
            <a:endParaRPr lang="en-US" sz="3200" b="1" dirty="0" smtClean="0">
              <a:solidFill>
                <a:srgbClr val="002060"/>
              </a:solidFill>
              <a:effectLst/>
              <a:latin typeface="Century Gothic"/>
              <a:ea typeface="Calibri"/>
              <a:cs typeface="Century Gothic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3200" spc="600" dirty="0">
              <a:solidFill>
                <a:srgbClr val="ADC5F1"/>
              </a:solidFill>
              <a:ea typeface="Calibri"/>
              <a:cs typeface="Times New Roman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Allegations of sexual exploitation and abuse (SEA) by UN personnel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UN zero tolerance policy on SEA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Obligation of ALL</a:t>
            </a: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0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85800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Outcomes </a:t>
            </a:r>
            <a:endParaRPr lang="en-US" sz="3200" b="1" dirty="0" smtClean="0">
              <a:solidFill>
                <a:srgbClr val="002060"/>
              </a:solidFill>
              <a:effectLst/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Learners will: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Explain “zero tolerance of SEA”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Describe SEA and uniform standards on SEA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Describe DPKO three-pronged approach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Explain responsibility of peacekeeping personnel</a:t>
            </a: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3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/>
          <p:nvPr/>
        </p:nvSpPr>
        <p:spPr>
          <a:xfrm>
            <a:off x="685800" y="3886200"/>
            <a:ext cx="7803372" cy="24384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2200"/>
              </a:spcAft>
            </a:pP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sp>
        <p:nvSpPr>
          <p:cNvPr id="4" name="Text Box 8"/>
          <p:cNvSpPr txBox="1"/>
          <p:nvPr/>
        </p:nvSpPr>
        <p:spPr>
          <a:xfrm>
            <a:off x="647700" y="685800"/>
            <a:ext cx="78486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480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Overview</a:t>
            </a:r>
            <a:endParaRPr lang="en-US" sz="3200" dirty="0">
              <a:solidFill>
                <a:srgbClr val="000066"/>
              </a:solidFill>
              <a:latin typeface="Century Gothic"/>
              <a:ea typeface="Calibri"/>
              <a:cs typeface="Century Gothic"/>
            </a:endParaRP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Duty to “Protect and Serve”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spc="-2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Zero Tolerance of Sexual Abuse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spc="-2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Definition of SEA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spc="-2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Uniform Standards on SEA – Prohibited Acts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spc="-2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DPKO’s Three-Pronged Approach to SEA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spc="-2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Responsibility for Conduct on SEA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endParaRPr lang="en-US" sz="2400" dirty="0">
              <a:solidFill>
                <a:srgbClr val="8D9C36"/>
              </a:solidFill>
              <a:latin typeface="Century Gothic"/>
              <a:ea typeface="Calibri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0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Duty to “Protect and Serve”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391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Your </a:t>
            </a:r>
            <a:r>
              <a:rPr lang="en-US" sz="2400" dirty="0" err="1" smtClean="0">
                <a:latin typeface="Century Gothic"/>
                <a:cs typeface="Century Gothic"/>
              </a:rPr>
              <a:t>behaviour</a:t>
            </a:r>
            <a:r>
              <a:rPr lang="en-US" sz="2400" dirty="0" smtClean="0">
                <a:latin typeface="Century Gothic"/>
                <a:cs typeface="Century Gothic"/>
              </a:rPr>
              <a:t> as UN staff upholds the confidence and trust of the people you have come to serve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9" name="Picture 2" descr="F:\CPTM END\CPTM Slides Content\MakePDFThumbnail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2009623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CPTM END\CPTM Slides Content\MakePDFThumbnail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29000"/>
            <a:ext cx="2009623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:\CPTM END\CPTM Slides Content\MakePDFThumbnai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9000"/>
            <a:ext cx="2009623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F:\CPTM END\CPTM Slides Content\MakePDFThumbnail (5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442238"/>
            <a:ext cx="2000250" cy="282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80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Zero Tolerance of Sexual Abuse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391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Impunity and complacency not tolerated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Active measures to prevent SEA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Action against ALL violators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</p:spTree>
    <p:extLst>
      <p:ext uri="{BB962C8B-B14F-4D97-AF65-F5344CB8AC3E}">
        <p14:creationId xmlns:p14="http://schemas.microsoft.com/office/powerpoint/2010/main" val="315233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Definition of SEA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3914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b="1" dirty="0" smtClean="0">
                <a:latin typeface="Century Gothic"/>
                <a:cs typeface="Century Gothic"/>
              </a:rPr>
              <a:t>Sexual exploitation:</a:t>
            </a:r>
            <a:r>
              <a:rPr lang="en-US" sz="2400" dirty="0" smtClean="0">
                <a:latin typeface="Century Gothic"/>
                <a:cs typeface="Century Gothic"/>
              </a:rPr>
              <a:t> actual or attempted abuse of a person’s vulnerability, differential power or trust for sexual purposes, including profiting monetarily, socially or politically from the exploitation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b="1" dirty="0" smtClean="0">
                <a:latin typeface="Century Gothic"/>
                <a:cs typeface="Century Gothic"/>
              </a:rPr>
              <a:t>Sexual abuse:</a:t>
            </a:r>
            <a:r>
              <a:rPr lang="en-US" sz="2400" dirty="0" smtClean="0">
                <a:latin typeface="Century Gothic"/>
                <a:cs typeface="Century Gothic"/>
              </a:rPr>
              <a:t> actual or threatened physical intrusion of a sexual nature, by force or under unequal or coercive conditions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Sexual exploitation and abuse constitute Category I serious misconduct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</p:spTree>
    <p:extLst>
      <p:ext uri="{BB962C8B-B14F-4D97-AF65-F5344CB8AC3E}">
        <p14:creationId xmlns:p14="http://schemas.microsoft.com/office/powerpoint/2010/main" val="83566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Interpreting Key Words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903743"/>
              </p:ext>
            </p:extLst>
          </p:nvPr>
        </p:nvGraphicFramePr>
        <p:xfrm>
          <a:off x="228600" y="1828800"/>
          <a:ext cx="8763000" cy="4297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6629400"/>
              </a:tblGrid>
              <a:tr h="1447799">
                <a:tc>
                  <a:txBody>
                    <a:bodyPr/>
                    <a:lstStyle/>
                    <a:p>
                      <a:pPr marL="0" indent="0">
                        <a:buFont typeface="Wingdings" charset="2"/>
                        <a:buNone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Vulnerable</a:t>
                      </a:r>
                    </a:p>
                  </a:txBody>
                  <a:tcP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Fighting for survival in desperate circumstances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Lack of awareness of rights and obligations, denial of human rights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Unequal power relations that can be exploited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Prevalence of sexual and gender-based violence</a:t>
                      </a:r>
                    </a:p>
                  </a:txBody>
                  <a:tcPr>
                    <a:solidFill>
                      <a:srgbClr val="DCE6F2"/>
                    </a:solidFill>
                  </a:tcPr>
                </a:tc>
              </a:tr>
              <a:tr h="1243149">
                <a:tc>
                  <a:txBody>
                    <a:bodyPr/>
                    <a:lstStyle/>
                    <a:p>
                      <a:pPr marL="0" indent="0">
                        <a:buFont typeface="Wingdings" charset="2"/>
                        <a:buNone/>
                      </a:pPr>
                      <a:r>
                        <a:rPr lang="en-US" sz="1800" b="1" dirty="0" smtClean="0">
                          <a:latin typeface="Century Gothic"/>
                          <a:cs typeface="Century Gothic"/>
                        </a:rPr>
                        <a:t>Differential</a:t>
                      </a:r>
                      <a:r>
                        <a:rPr lang="en-US" sz="1800" b="1" baseline="0" dirty="0" smtClean="0">
                          <a:latin typeface="Century Gothic"/>
                          <a:cs typeface="Century Gothic"/>
                        </a:rPr>
                        <a:t> Power</a:t>
                      </a:r>
                      <a:endParaRPr lang="en-US" sz="1800" b="1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800" b="0" dirty="0" smtClean="0">
                          <a:latin typeface="Century Gothic"/>
                          <a:cs typeface="Century Gothic"/>
                        </a:rPr>
                        <a:t>An imbalance between economic,</a:t>
                      </a:r>
                      <a:r>
                        <a:rPr lang="en-US" sz="1800" b="0" baseline="0" dirty="0" smtClean="0">
                          <a:latin typeface="Century Gothic"/>
                          <a:cs typeface="Century Gothic"/>
                        </a:rPr>
                        <a:t> social, education and professional status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800" b="0" baseline="0" dirty="0" smtClean="0">
                          <a:latin typeface="Century Gothic"/>
                          <a:cs typeface="Century Gothic"/>
                        </a:rPr>
                        <a:t>A dependence by one person on another to sustain life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800" b="0" baseline="0" dirty="0" smtClean="0">
                          <a:latin typeface="Century Gothic"/>
                          <a:cs typeface="Century Gothic"/>
                        </a:rPr>
                        <a:t>A position of authority of one person over another</a:t>
                      </a:r>
                      <a:endParaRPr lang="en-US" sz="1800" b="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51410">
                <a:tc>
                  <a:txBody>
                    <a:bodyPr/>
                    <a:lstStyle/>
                    <a:p>
                      <a:pPr marL="0" indent="0">
                        <a:buFont typeface="Wingdings" charset="2"/>
                        <a:buNone/>
                      </a:pPr>
                      <a:r>
                        <a:rPr lang="en-US" sz="1800" b="1" dirty="0" smtClean="0">
                          <a:latin typeface="Century Gothic"/>
                          <a:cs typeface="Century Gothic"/>
                        </a:rPr>
                        <a:t>Abuse</a:t>
                      </a:r>
                      <a:r>
                        <a:rPr lang="en-US" sz="1800" b="1" baseline="0" dirty="0" smtClean="0">
                          <a:latin typeface="Century Gothic"/>
                          <a:cs typeface="Century Gothic"/>
                        </a:rPr>
                        <a:t> of Trust</a:t>
                      </a:r>
                      <a:endParaRPr lang="en-US" sz="1800" b="1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800" b="0" dirty="0" smtClean="0">
                          <a:latin typeface="Century Gothic"/>
                          <a:cs typeface="Century Gothic"/>
                        </a:rPr>
                        <a:t>Further victimizes vulnerable</a:t>
                      </a:r>
                      <a:r>
                        <a:rPr lang="en-US" sz="1800" b="0" baseline="0" dirty="0" smtClean="0">
                          <a:latin typeface="Century Gothic"/>
                          <a:cs typeface="Century Gothic"/>
                        </a:rPr>
                        <a:t> persons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800" b="0" baseline="0" dirty="0" smtClean="0">
                          <a:latin typeface="Century Gothic"/>
                          <a:cs typeface="Century Gothic"/>
                        </a:rPr>
                        <a:t>Violates victims’ human rights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800" b="0" baseline="0" dirty="0" smtClean="0">
                          <a:latin typeface="Century Gothic"/>
                          <a:cs typeface="Century Gothic"/>
                        </a:rPr>
                        <a:t>Disrupts families/communities and undermines peace</a:t>
                      </a:r>
                      <a:endParaRPr lang="en-US" sz="1800" b="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CE6F2"/>
                    </a:solidFill>
                  </a:tcPr>
                </a:tc>
              </a:tr>
              <a:tr h="633907">
                <a:tc>
                  <a:txBody>
                    <a:bodyPr/>
                    <a:lstStyle/>
                    <a:p>
                      <a:pPr marL="0" indent="0">
                        <a:buFont typeface="Wingdings" charset="2"/>
                        <a:buNone/>
                      </a:pPr>
                      <a:r>
                        <a:rPr lang="en-US" sz="1800" b="1" dirty="0" smtClean="0">
                          <a:latin typeface="Century Gothic"/>
                          <a:cs typeface="Century Gothic"/>
                        </a:rPr>
                        <a:t>Beneficiaries of Assistance</a:t>
                      </a:r>
                      <a:endParaRPr lang="en-US" sz="1800" b="1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800" b="0" dirty="0" smtClean="0">
                          <a:latin typeface="Century Gothic"/>
                          <a:cs typeface="Century Gothic"/>
                        </a:rPr>
                        <a:t>Broadly interpreted to cover the local population the</a:t>
                      </a:r>
                      <a:r>
                        <a:rPr lang="en-US" sz="1800" b="0" baseline="0" dirty="0" smtClean="0">
                          <a:latin typeface="Century Gothic"/>
                          <a:cs typeface="Century Gothic"/>
                        </a:rPr>
                        <a:t> PKO is mandated to serve</a:t>
                      </a:r>
                      <a:endParaRPr lang="en-US" sz="1800" b="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56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7490</TotalTime>
  <Words>1029</Words>
  <Application>Microsoft Office PowerPoint</Application>
  <PresentationFormat>On-screen Show (4:3)</PresentationFormat>
  <Paragraphs>185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Gothic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</dc:creator>
  <cp:lastModifiedBy>Oluwaseun Abiola</cp:lastModifiedBy>
  <cp:revision>93</cp:revision>
  <dcterms:created xsi:type="dcterms:W3CDTF">2015-12-09T18:20:24Z</dcterms:created>
  <dcterms:modified xsi:type="dcterms:W3CDTF">2016-04-25T07:10:33Z</dcterms:modified>
</cp:coreProperties>
</file>