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83" r:id="rId9"/>
    <p:sldId id="284" r:id="rId10"/>
    <p:sldId id="285" r:id="rId11"/>
    <p:sldId id="288" r:id="rId12"/>
    <p:sldId id="289" r:id="rId13"/>
    <p:sldId id="290" r:id="rId14"/>
    <p:sldId id="291" r:id="rId15"/>
    <p:sldId id="295" r:id="rId16"/>
    <p:sldId id="296" r:id="rId17"/>
    <p:sldId id="297" r:id="rId18"/>
    <p:sldId id="299" r:id="rId19"/>
    <p:sldId id="301" r:id="rId20"/>
    <p:sldId id="282" r:id="rId21"/>
    <p:sldId id="280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9C36"/>
    <a:srgbClr val="DCE6F2"/>
    <a:srgbClr val="8EB4E3"/>
    <a:srgbClr val="002060"/>
    <a:srgbClr val="00201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CC0FC-2BDE-084B-852C-86E1AEAD3E77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4F9-24D2-0145-B7DA-012D79642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53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10E5-B9E1-7E45-A0FB-1A55435B13DB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2A593-4382-9548-BCBC-9AFA9F580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8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4B31-ACE0-F547-8C2A-5E53FD9CD1DC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8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E951-9F77-0E47-911C-86FD149859FA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91BD-A017-2F4A-8C9F-18B6D335A2E7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4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69FE6-3256-724F-A287-3742D15497A5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7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7DDDE-7C8D-4B40-B70F-4C9D569D2491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C7B3-C942-824B-A87A-343F2FEC0D13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3BB-F4AE-0B41-A7ED-9113B6047745}" type="datetime1">
              <a:rPr lang="en-US" smtClean="0"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4255-F5BE-0445-B1B0-8FD43F2E8489}" type="datetime1">
              <a:rPr lang="en-US" smtClean="0"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2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93B2-68D1-BC45-A179-00E32D0B48E3}" type="datetime1">
              <a:rPr lang="en-US" smtClean="0"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3F7A-29E4-F045-AC12-411FDACB4997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B594-1210-B948-8D31-3B544F5D6C5B}" type="datetime1">
              <a:rPr lang="en-US" smtClean="0"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E31-5621-F547-819F-82E55C0B7381}" type="datetime1">
              <a:rPr lang="en-US" smtClean="0"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1161-F363-4909-B3BA-F2D719A84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90600" y="2667000"/>
            <a:ext cx="7223343" cy="1977390"/>
            <a:chOff x="990600" y="2142669"/>
            <a:chExt cx="7223343" cy="1977390"/>
          </a:xfrm>
        </p:grpSpPr>
        <p:sp>
          <p:nvSpPr>
            <p:cNvPr id="5" name="Rectangle 4"/>
            <p:cNvSpPr/>
            <p:nvPr/>
          </p:nvSpPr>
          <p:spPr>
            <a:xfrm>
              <a:off x="990600" y="2142669"/>
              <a:ext cx="7223342" cy="1977390"/>
            </a:xfrm>
            <a:prstGeom prst="rect">
              <a:avLst/>
            </a:prstGeom>
          </p:spPr>
        </p:sp>
        <p:sp>
          <p:nvSpPr>
            <p:cNvPr id="6" name="Text Box 6"/>
            <p:cNvSpPr txBox="1"/>
            <p:nvPr/>
          </p:nvSpPr>
          <p:spPr>
            <a:xfrm>
              <a:off x="1905000" y="3515104"/>
              <a:ext cx="6308943" cy="6049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 smtClean="0">
                  <a:solidFill>
                    <a:srgbClr val="73802D"/>
                  </a:solidFill>
                  <a:effectLst/>
                  <a:latin typeface="Century Gothic"/>
                  <a:ea typeface="Calibri"/>
                  <a:cs typeface="Century Gothic"/>
                </a:rPr>
                <a:t>Conflict Related Sexual Violence</a:t>
              </a:r>
              <a:endParaRPr lang="en-US" sz="28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7" name="Text Box 7"/>
            <p:cNvSpPr txBox="1"/>
            <p:nvPr/>
          </p:nvSpPr>
          <p:spPr>
            <a:xfrm>
              <a:off x="1081009" y="2269077"/>
              <a:ext cx="2527753" cy="130923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7200" spc="300" dirty="0" smtClean="0">
                  <a:solidFill>
                    <a:srgbClr val="002060"/>
                  </a:solidFill>
                  <a:latin typeface="Century Gothic"/>
                  <a:ea typeface="Calibri"/>
                  <a:cs typeface="Century Gothic"/>
                </a:rPr>
                <a:t>2.5</a:t>
              </a:r>
              <a:endParaRPr lang="en-US" sz="1100" spc="3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sp>
          <p:nvSpPr>
            <p:cNvPr id="8" name="Text Box 8"/>
            <p:cNvSpPr txBox="1"/>
            <p:nvPr/>
          </p:nvSpPr>
          <p:spPr>
            <a:xfrm>
              <a:off x="1219200" y="2142669"/>
              <a:ext cx="2112948" cy="47854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spc="1000" dirty="0">
                  <a:solidFill>
                    <a:srgbClr val="ADC5F1"/>
                  </a:solidFill>
                  <a:effectLst/>
                  <a:latin typeface="Century Gothic"/>
                  <a:ea typeface="Calibri"/>
                  <a:cs typeface="Century Gothic"/>
                </a:rPr>
                <a:t>Lesson</a:t>
              </a:r>
              <a:endParaRPr lang="en-US" sz="2400" dirty="0">
                <a:effectLst/>
                <a:latin typeface="Century Gothic"/>
                <a:ea typeface="Calibri"/>
                <a:cs typeface="Century Gothic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189242" y="3506075"/>
              <a:ext cx="6907321" cy="0"/>
            </a:xfrm>
            <a:prstGeom prst="line">
              <a:avLst/>
            </a:prstGeom>
            <a:ln>
              <a:gradFill>
                <a:gsLst>
                  <a:gs pos="0">
                    <a:schemeClr val="bg1"/>
                  </a:gs>
                  <a:gs pos="56000">
                    <a:schemeClr val="accent1">
                      <a:tint val="44500"/>
                      <a:satMod val="160000"/>
                    </a:schemeClr>
                  </a:gs>
                  <a:gs pos="100000">
                    <a:srgbClr val="ADC5F1"/>
                  </a:gs>
                </a:gsLst>
                <a:lin ang="5400000" scaled="0"/>
              </a:gra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3740" y="2410132"/>
              <a:ext cx="1138778" cy="967181"/>
            </a:xfrm>
            <a:prstGeom prst="rect">
              <a:avLst/>
            </a:prstGeom>
          </p:spPr>
        </p:pic>
      </p:grpSp>
      <p:sp>
        <p:nvSpPr>
          <p:cNvPr id="11" name="Text Box 8"/>
          <p:cNvSpPr txBox="1"/>
          <p:nvPr/>
        </p:nvSpPr>
        <p:spPr>
          <a:xfrm>
            <a:off x="1112028" y="1143000"/>
            <a:ext cx="7422372" cy="7620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spc="300" dirty="0" smtClean="0">
                <a:solidFill>
                  <a:srgbClr val="ADC5F1"/>
                </a:solidFill>
                <a:effectLst/>
                <a:latin typeface="Century Gothic"/>
                <a:ea typeface="Calibri"/>
                <a:cs typeface="Century Gothic"/>
              </a:rPr>
              <a:t>Module 2: Mandated Tasks of United Nations Peacekeeping Operations</a:t>
            </a:r>
            <a:endParaRPr lang="en-US" sz="1100" spc="300" dirty="0">
              <a:effectLst/>
              <a:latin typeface="Century Gothic"/>
              <a:ea typeface="Calibri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27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Links with Cross-Cutting Thematic Tasks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Human rights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Protection of civilians (POC)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Women peace and security (WPS)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Child protection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2" descr="F:\CPTM END\CPTM Slides Content\582315-CAA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10000"/>
            <a:ext cx="2824635" cy="25114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3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>
                <a:solidFill>
                  <a:srgbClr val="002060"/>
                </a:solidFill>
                <a:latin typeface="Century Gothic"/>
                <a:cs typeface="Century Gothic"/>
              </a:rPr>
              <a:t>UN </a:t>
            </a: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Headquarters </a:t>
            </a:r>
            <a:r>
              <a:rPr lang="en-US" sz="2800" b="1" dirty="0">
                <a:solidFill>
                  <a:srgbClr val="002060"/>
                </a:solidFill>
                <a:latin typeface="Century Gothic"/>
                <a:cs typeface="Century Gothic"/>
              </a:rPr>
              <a:t>Roles </a:t>
            </a: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and Responsibilities in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Addressing CRSV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Special Representative of the Secretary-General on Sexual Violence in Conflict (SRSG-SVC)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Team of Experts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UN Action Against Sexual Violence in Conflict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UN Entity for Gender Equality and the Empowerment of Women (UN Women)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DPKO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76043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Legal Framework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International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National law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Century Gothic"/>
                <a:cs typeface="Century Gothic"/>
              </a:rPr>
              <a:t>Security Council resolutions</a:t>
            </a:r>
          </a:p>
          <a:p>
            <a:pPr>
              <a:spcAft>
                <a:spcPts val="600"/>
              </a:spcAft>
            </a:pPr>
            <a:endParaRPr lang="en-US" sz="2400" spc="-40" dirty="0" smtClean="0">
              <a:latin typeface="Century Gothic"/>
              <a:cs typeface="Century Gothic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UN Char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27" y="4343400"/>
            <a:ext cx="1503573" cy="1960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:\CPTM END\CPTM Slides Content\UDH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361840"/>
            <a:ext cx="1350144" cy="1914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CPTM END\CPTM Slides Content\Geneva-Convention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497" y="4361840"/>
            <a:ext cx="1307007" cy="1914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F:\CPTM END\CPTM Slides Content\Refugee la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249" y="4352925"/>
            <a:ext cx="1360551" cy="191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:\CPTM END\CPTM Slides Content\rome statut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1"/>
            <a:ext cx="1354836" cy="1914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Secretary-General’s Policy Committee Decision No. 2010/30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DPKO/DFS Policy on Mainstreaming and Implementing the CRSV Mandate in UN PKOs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DPKO/DFS Guidelines on CRSV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The Analytical Inventory of Peacekeeping Practice (2010)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Early-Warning Indicators Matrix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UN Guidance on CRSV</a:t>
            </a:r>
          </a:p>
        </p:txBody>
      </p:sp>
    </p:spTree>
    <p:extLst>
      <p:ext uri="{BB962C8B-B14F-4D97-AF65-F5344CB8AC3E}">
        <p14:creationId xmlns:p14="http://schemas.microsoft.com/office/powerpoint/2010/main" val="10425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3647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Prevention and response measures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Political dialogue and advocacy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Community engagement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 presence for vulnerable areas/populations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Situational awareness, early-warning, operational readiness, </a:t>
            </a:r>
          </a:p>
          <a:p>
            <a:pPr marL="350838">
              <a:spcAft>
                <a:spcPts val="600"/>
              </a:spcAft>
            </a:pPr>
            <a:r>
              <a:rPr lang="en-US" sz="2400" dirty="0" smtClean="0">
                <a:latin typeface="Century Gothic"/>
                <a:cs typeface="Century Gothic"/>
              </a:rPr>
              <a:t>commitment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10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Addressing CRSV in UN Peacekeeping</a:t>
            </a:r>
          </a:p>
        </p:txBody>
      </p:sp>
      <p:pic>
        <p:nvPicPr>
          <p:cNvPr id="11" name="Picture 2" descr="F:\CPTM END\CPTM Slides Content\monuc_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3957476"/>
            <a:ext cx="2438401" cy="23990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8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Women Protection Adviser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11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Roles and Responsibilities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800600" y="2895600"/>
            <a:ext cx="1447800" cy="2819400"/>
          </a:xfrm>
          <a:prstGeom prst="rightArrow">
            <a:avLst>
              <a:gd name="adj1" fmla="val 50000"/>
              <a:gd name="adj2" fmla="val 4878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Goal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48400" y="2895600"/>
            <a:ext cx="2590800" cy="2819400"/>
          </a:xfrm>
          <a:prstGeom prst="roundRect">
            <a:avLst/>
          </a:prstGeom>
          <a:noFill/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Prevent &amp; Respond to CRSV</a:t>
            </a:r>
            <a:endParaRPr lang="en-US" sz="2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209800"/>
            <a:ext cx="4191000" cy="3970318"/>
          </a:xfrm>
          <a:prstGeom prst="rect">
            <a:avLst/>
          </a:prstGeom>
          <a:noFill/>
          <a:ln w="19050" cmpd="sng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Advise mission leadership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Mainstream CRSV issues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Establish monitoring, analysis and reporting arrangements (MARA)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Carry out prevention activities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Dialogue with parties to the conflict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Strengthen coordination</a:t>
            </a:r>
          </a:p>
          <a:p>
            <a:pPr marL="285750" indent="-285750">
              <a:spcAft>
                <a:spcPts val="18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Training and capacity-building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675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Other Units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12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endParaRPr lang="en-US" sz="2800" b="1" dirty="0" smtClean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64166"/>
              </p:ext>
            </p:extLst>
          </p:nvPr>
        </p:nvGraphicFramePr>
        <p:xfrm>
          <a:off x="685800" y="2057400"/>
          <a:ext cx="3505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Gender Adviser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Protection of Civilians</a:t>
                      </a: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Child Protection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Human Rights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JOC/JMAC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SRSG’s Office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652621"/>
              </p:ext>
            </p:extLst>
          </p:nvPr>
        </p:nvGraphicFramePr>
        <p:xfrm>
          <a:off x="4724400" y="2057400"/>
          <a:ext cx="3505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Rule of Law/Judicial Affairs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SSR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DDR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Political Affairs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Corrections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Civil Affairs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Public Information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>
                    <a:lnT w="12700" cap="flat" cmpd="sng" algn="ctr">
                      <a:solidFill>
                        <a:srgbClr val="000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8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</a:t>
            </a:r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Special Roles of Military and Police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0911" y="35388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800600" y="2590800"/>
            <a:ext cx="1371600" cy="2438400"/>
          </a:xfrm>
          <a:prstGeom prst="rightArrow">
            <a:avLst>
              <a:gd name="adj1" fmla="val 50000"/>
              <a:gd name="adj2" fmla="val 4878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172200" y="2743200"/>
            <a:ext cx="2590800" cy="2057400"/>
          </a:xfrm>
          <a:prstGeom prst="roundRect">
            <a:avLst/>
          </a:prstGeom>
          <a:noFill/>
          <a:ln w="19050" cmpd="sng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entury Gothic"/>
                <a:cs typeface="Century Gothic"/>
              </a:rPr>
              <a:t>Prevent &amp; Respond to CRSV</a:t>
            </a:r>
            <a:endParaRPr lang="en-US" sz="22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4191000" cy="2585323"/>
          </a:xfrm>
          <a:prstGeom prst="rect">
            <a:avLst/>
          </a:prstGeom>
          <a:noFill/>
          <a:ln w="19050" cmpd="sng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Physical protection</a:t>
            </a:r>
          </a:p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Proactive approach</a:t>
            </a:r>
          </a:p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Monitoring and reporting</a:t>
            </a:r>
          </a:p>
          <a:p>
            <a:pPr marL="285750" indent="-285750">
              <a:spcAft>
                <a:spcPts val="3600"/>
              </a:spcAft>
              <a:buFont typeface="Wingdings" charset="2"/>
              <a:buChar char="§"/>
            </a:pPr>
            <a:r>
              <a:rPr lang="en-US" dirty="0" smtClean="0">
                <a:latin typeface="Century Gothic"/>
                <a:cs typeface="Century Gothic"/>
              </a:rPr>
              <a:t>Investigations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8710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Coordination with Partners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UNCT coordinates services for survivors: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spc="-40" dirty="0" smtClean="0">
                <a:latin typeface="Century Gothic"/>
                <a:cs typeface="Century Gothic"/>
              </a:rPr>
              <a:t>Health care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spc="-40" dirty="0" smtClean="0">
                <a:latin typeface="Century Gothic"/>
                <a:cs typeface="Century Gothic"/>
              </a:rPr>
              <a:t>Psychosocial support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spc="-40" dirty="0" smtClean="0">
                <a:latin typeface="Century Gothic"/>
                <a:cs typeface="Century Gothic"/>
              </a:rPr>
              <a:t>Legal aid</a:t>
            </a:r>
          </a:p>
          <a:p>
            <a:pPr marL="800100" lvl="1" indent="-342900">
              <a:spcAft>
                <a:spcPts val="600"/>
              </a:spcAft>
              <a:buFont typeface="Courier New"/>
              <a:buChar char="o"/>
            </a:pPr>
            <a:r>
              <a:rPr lang="en-US" sz="2400" spc="-40" dirty="0" smtClean="0">
                <a:latin typeface="Century Gothic"/>
                <a:cs typeface="Century Gothic"/>
              </a:rPr>
              <a:t>Socio-economic reintegration services or livelihood support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14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38600"/>
            <a:ext cx="24193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What Individual Peacekeeping Personnel Can Do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GB" sz="2400" dirty="0" smtClean="0">
                <a:latin typeface="Century Gothic"/>
                <a:cs typeface="Century Gothic"/>
              </a:rPr>
              <a:t>Support </a:t>
            </a:r>
            <a:r>
              <a:rPr lang="en-GB" sz="2400" dirty="0">
                <a:latin typeface="Century Gothic"/>
                <a:cs typeface="Century Gothic"/>
              </a:rPr>
              <a:t>and encourage local authorities in addressing and combatting CRSV 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Consult </a:t>
            </a:r>
            <a:r>
              <a:rPr lang="en-US" sz="2400" dirty="0" smtClean="0">
                <a:latin typeface="Century Gothic"/>
                <a:cs typeface="Century Gothic"/>
              </a:rPr>
              <a:t>women and men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Talk to women and men separately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Be proactive to prevent CRSV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Respond to potential/actual threats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Share information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spc="-40" dirty="0" smtClean="0">
                <a:latin typeface="Century Gothic"/>
                <a:cs typeface="Century Gothic"/>
              </a:rPr>
              <a:t>Locate local organizations for victim assistance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 smtClean="0">
                <a:latin typeface="Century Gothic"/>
                <a:cs typeface="Century Gothic"/>
              </a:rPr>
              <a:t>15</a:t>
            </a:r>
            <a:endParaRPr lang="en-US" sz="1400" dirty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25495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860814" y="685800"/>
            <a:ext cx="7422372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Aim</a:t>
            </a:r>
            <a:r>
              <a:rPr lang="en-US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endParaRPr lang="en-US" sz="3200" b="1" dirty="0" smtClean="0">
              <a:solidFill>
                <a:srgbClr val="00206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 smtClean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2400" spc="-3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To provide an understanding of the obligations of peacekeeping personnel in effectively addressing conflict related sexual violence (CRSV).</a:t>
            </a:r>
            <a:endParaRPr lang="en-US" sz="2400" spc="-3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Summary of Key Messages</a:t>
            </a:r>
            <a:endParaRPr lang="en-US" sz="32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Conflict related sexual violence (CRSV)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CRSV as a punishable crime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Roles and responsibilities of peacekeeping personnel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How a peacekeeping operation (PKO) coordinates action to address CRSV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1514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Questions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3029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/>
          <p:nvPr/>
        </p:nvSpPr>
        <p:spPr>
          <a:xfrm>
            <a:off x="685800" y="1828800"/>
            <a:ext cx="7772400" cy="1447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Activity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en-US" sz="3200" b="1" dirty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Century Gothic"/>
                <a:ea typeface="Calibri"/>
                <a:cs typeface="Century Gothic"/>
              </a:rPr>
              <a:t>Learning Evaluation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38011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4800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Relevance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3200" spc="600" dirty="0">
              <a:solidFill>
                <a:srgbClr val="ADC5F1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Peacekeeping personnel are expected to: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Protect civilians – including from sexual violence in conflict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Protect women and children – especially vulnerable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8"/>
          <p:cNvSpPr txBox="1"/>
          <p:nvPr/>
        </p:nvSpPr>
        <p:spPr>
          <a:xfrm>
            <a:off x="685800" y="685800"/>
            <a:ext cx="77724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Outcomes </a:t>
            </a:r>
            <a:endParaRPr lang="en-US" sz="3200" b="1" dirty="0" smtClean="0">
              <a:solidFill>
                <a:srgbClr val="002060"/>
              </a:solidFill>
              <a:effectLst/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</a:pPr>
            <a:endParaRPr lang="en-US" sz="2000" dirty="0" smtClean="0">
              <a:solidFill>
                <a:srgbClr val="002060"/>
              </a:solidFill>
              <a:latin typeface="Century Gothic"/>
              <a:ea typeface="Calibri"/>
              <a:cs typeface="Century Gothic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Learners will: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Explain CRSV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Identify CRSV as a punishable crime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Describe roles and responsibilities of peacekeeping personnel</a:t>
            </a:r>
          </a:p>
          <a:p>
            <a:pPr marL="3429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charset="2"/>
              <a:buChar char="§"/>
            </a:pPr>
            <a:r>
              <a:rPr lang="en-US" sz="2400" dirty="0" smtClean="0">
                <a:solidFill>
                  <a:srgbClr val="8D9C36"/>
                </a:solidFill>
                <a:effectLst/>
                <a:latin typeface="Century Gothic"/>
                <a:ea typeface="Calibri"/>
                <a:cs typeface="Century Gothic"/>
              </a:rPr>
              <a:t>Explain how a peacekeeping operation (PKO) coordinates action to address CRSV</a:t>
            </a: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3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/>
          <p:nvPr/>
        </p:nvSpPr>
        <p:spPr>
          <a:xfrm>
            <a:off x="685800" y="3886200"/>
            <a:ext cx="7803372" cy="2438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2200"/>
              </a:spcAft>
            </a:pPr>
            <a:endParaRPr lang="en-US" sz="2400" dirty="0">
              <a:solidFill>
                <a:srgbClr val="8D9C36"/>
              </a:solidFill>
              <a:effectLst/>
              <a:latin typeface="Century Gothic"/>
              <a:ea typeface="Calibri"/>
              <a:cs typeface="Century Gothic"/>
            </a:endParaRPr>
          </a:p>
        </p:txBody>
      </p:sp>
      <p:sp>
        <p:nvSpPr>
          <p:cNvPr id="4" name="Text Box 8"/>
          <p:cNvSpPr txBox="1"/>
          <p:nvPr/>
        </p:nvSpPr>
        <p:spPr>
          <a:xfrm>
            <a:off x="647700" y="685800"/>
            <a:ext cx="7848600" cy="59436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200"/>
              </a:spcAft>
            </a:pPr>
            <a:r>
              <a:rPr lang="en-US" sz="3200" b="1" dirty="0" smtClean="0">
                <a:solidFill>
                  <a:srgbClr val="002060"/>
                </a:solidFill>
                <a:latin typeface="Century Gothic"/>
                <a:ea typeface="Calibri"/>
                <a:cs typeface="Century Gothic"/>
              </a:rPr>
              <a:t>Learning Overview</a:t>
            </a:r>
            <a:endParaRPr lang="en-US" sz="3200" dirty="0">
              <a:solidFill>
                <a:srgbClr val="000066"/>
              </a:solidFill>
              <a:latin typeface="Century Gothic"/>
              <a:ea typeface="Calibri"/>
              <a:cs typeface="Century Gothic"/>
            </a:endParaRP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Special Attention to Sexual Violence in Conflict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Definition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UN Leads in Addressing CRSV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Legal Framework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UN Guidance on CRSV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Addressing CRSV in UN Peacekeeping 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Roles and Responsibilities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Coordination with Partners</a:t>
            </a:r>
          </a:p>
          <a:p>
            <a:pPr marL="457200" marR="0" indent="-45720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spc="-20" dirty="0" smtClean="0">
                <a:solidFill>
                  <a:srgbClr val="8D9C36"/>
                </a:solidFill>
                <a:latin typeface="Century Gothic"/>
                <a:ea typeface="Calibri"/>
                <a:cs typeface="Century Gothic"/>
              </a:rPr>
              <a:t>What Individual Peacekeeping Personnel Can Do</a:t>
            </a:r>
            <a:endParaRPr lang="en-US" sz="2400" spc="-20" dirty="0">
              <a:solidFill>
                <a:srgbClr val="8D9C36"/>
              </a:solidFill>
              <a:latin typeface="Century Gothic"/>
              <a:ea typeface="Calibri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Special Attention to </a:t>
            </a:r>
          </a:p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Sexual Violence in Conflict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71935"/>
            <a:ext cx="73914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Prevalent in conflicts – tactic of war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Increased risk for women and girls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Traumatic effects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Culture of impunity</a:t>
            </a: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pic>
        <p:nvPicPr>
          <p:cNvPr id="8" name="Picture 2" descr="F:\CPTM END\CPTM Slides Content\CRS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38600"/>
            <a:ext cx="2920409" cy="21903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676400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“</a:t>
            </a:r>
            <a:r>
              <a:rPr lang="en-US" sz="2400" b="1" dirty="0" smtClean="0">
                <a:latin typeface="Century Gothic"/>
                <a:cs typeface="Century Gothic"/>
              </a:rPr>
              <a:t>CRSV</a:t>
            </a:r>
            <a:r>
              <a:rPr lang="en-US" sz="2400" dirty="0" smtClean="0">
                <a:latin typeface="Century Gothic"/>
                <a:cs typeface="Century Gothic"/>
              </a:rPr>
              <a:t> refers to incidents or patterns of sexual violence in conflict or post-conflict situations which include: rape, sexual slavery, forced prostitution, forced pregnancy, enforced sterilization or any other form of sexual violence of comparable gravity against women, men, girls or boys”.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8229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6213" algn="ctr">
              <a:spcAft>
                <a:spcPts val="600"/>
              </a:spcAft>
            </a:pPr>
            <a:r>
              <a:rPr lang="en-US" sz="2800" b="1" dirty="0" smtClean="0">
                <a:solidFill>
                  <a:srgbClr val="002060"/>
                </a:solidFill>
                <a:latin typeface="Century Gothic"/>
                <a:cs typeface="Century Gothic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4841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Realities on the Ground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38152"/>
              </p:ext>
            </p:extLst>
          </p:nvPr>
        </p:nvGraphicFramePr>
        <p:xfrm>
          <a:off x="1600200" y="2286000"/>
          <a:ext cx="58674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700"/>
                <a:gridCol w="2933700"/>
              </a:tblGrid>
              <a:tr h="914400">
                <a:tc>
                  <a:txBody>
                    <a:bodyPr/>
                    <a:lstStyle/>
                    <a:p>
                      <a:endParaRPr lang="en-US" sz="2000" b="0" dirty="0" smtClean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Vulnerable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 civilians, situations</a:t>
                      </a:r>
                    </a:p>
                    <a:p>
                      <a:endParaRPr lang="en-US" sz="2000" b="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0" dirty="0" smtClean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Threats</a:t>
                      </a:r>
                    </a:p>
                    <a:p>
                      <a:endParaRPr lang="en-US" sz="2000" b="0" dirty="0" smtClean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rgbClr val="8EB4E3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endParaRPr lang="en-US" sz="2000" b="0" dirty="0" smtClean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2000" b="0" dirty="0" smtClean="0">
                          <a:latin typeface="Century Gothic"/>
                          <a:cs typeface="Century Gothic"/>
                        </a:rPr>
                        <a:t>Perpetrators, capacity to act</a:t>
                      </a:r>
                    </a:p>
                    <a:p>
                      <a:endParaRPr lang="en-US" sz="20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0" dirty="0" smtClean="0">
                        <a:latin typeface="Century Gothic"/>
                        <a:cs typeface="Century Gothic"/>
                      </a:endParaRPr>
                    </a:p>
                    <a:p>
                      <a:r>
                        <a:rPr lang="en-US" sz="2000" b="0" dirty="0" smtClean="0">
                          <a:latin typeface="Century Gothic"/>
                          <a:cs typeface="Century Gothic"/>
                        </a:rPr>
                        <a:t>Local community</a:t>
                      </a:r>
                      <a:r>
                        <a:rPr lang="en-US" sz="2000" b="0" baseline="0" dirty="0" smtClean="0">
                          <a:latin typeface="Century Gothic"/>
                          <a:cs typeface="Century Gothic"/>
                        </a:rPr>
                        <a:t> protection strategies</a:t>
                      </a:r>
                    </a:p>
                    <a:p>
                      <a:endParaRPr lang="en-US" sz="20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14400" y="1066800"/>
            <a:ext cx="7391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solidFill>
                  <a:srgbClr val="8D9C36"/>
                </a:solidFill>
                <a:latin typeface="Century Gothic"/>
                <a:cs typeface="Century Gothic"/>
              </a:rPr>
              <a:t>Differences with Related Issues</a:t>
            </a:r>
            <a:endParaRPr lang="en-US" sz="2800" dirty="0">
              <a:solidFill>
                <a:srgbClr val="8D9C36"/>
              </a:solidFill>
              <a:latin typeface="Century Gothic"/>
              <a:cs typeface="Century Gothic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Gender based </a:t>
            </a:r>
            <a:r>
              <a:rPr lang="en-US" sz="2400" dirty="0">
                <a:latin typeface="Century Gothic"/>
                <a:cs typeface="Century Gothic"/>
              </a:rPr>
              <a:t>v</a:t>
            </a:r>
            <a:r>
              <a:rPr lang="en-US" sz="2400" dirty="0" smtClean="0">
                <a:latin typeface="Century Gothic"/>
                <a:cs typeface="Century Gothic"/>
              </a:rPr>
              <a:t>iolence (GBV)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Sexual and gender </a:t>
            </a:r>
            <a:r>
              <a:rPr lang="en-US" sz="2400" dirty="0">
                <a:latin typeface="Century Gothic"/>
                <a:cs typeface="Century Gothic"/>
              </a:rPr>
              <a:t>b</a:t>
            </a:r>
            <a:r>
              <a:rPr lang="en-US" sz="2400" dirty="0" smtClean="0">
                <a:latin typeface="Century Gothic"/>
                <a:cs typeface="Century Gothic"/>
              </a:rPr>
              <a:t>ased </a:t>
            </a:r>
            <a:r>
              <a:rPr lang="en-US" sz="2400" dirty="0">
                <a:latin typeface="Century Gothic"/>
                <a:cs typeface="Century Gothic"/>
              </a:rPr>
              <a:t>v</a:t>
            </a:r>
            <a:r>
              <a:rPr lang="en-US" sz="2400" dirty="0" smtClean="0">
                <a:latin typeface="Century Gothic"/>
                <a:cs typeface="Century Gothic"/>
              </a:rPr>
              <a:t>iolence (SGBV)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Sexual exploitation and abuse (SEA)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Harmful traditional practices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>
                <a:latin typeface="Century Gothic"/>
                <a:cs typeface="Century Gothic"/>
              </a:rPr>
              <a:t>“Survival sex”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8" y="76200"/>
            <a:ext cx="600462" cy="509981"/>
          </a:xfrm>
          <a:prstGeom prst="rect">
            <a:avLst/>
          </a:prstGeom>
        </p:spPr>
      </p:pic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16674"/>
            <a:ext cx="2133600" cy="307212"/>
          </a:xfrm>
        </p:spPr>
        <p:txBody>
          <a:bodyPr/>
          <a:lstStyle/>
          <a:p>
            <a:r>
              <a:rPr lang="en-US" sz="1400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6416675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/>
                <a:cs typeface="Century Gothic"/>
              </a:rPr>
              <a:t>UN Core Pre-Deployment Training Materials 2016</a:t>
            </a:r>
          </a:p>
        </p:txBody>
      </p:sp>
    </p:spTree>
    <p:extLst>
      <p:ext uri="{BB962C8B-B14F-4D97-AF65-F5344CB8AC3E}">
        <p14:creationId xmlns:p14="http://schemas.microsoft.com/office/powerpoint/2010/main" val="29930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</TotalTime>
  <Words>734</Words>
  <Application>Microsoft Office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</dc:creator>
  <cp:lastModifiedBy>UN</cp:lastModifiedBy>
  <cp:revision>81</cp:revision>
  <dcterms:created xsi:type="dcterms:W3CDTF">2015-12-09T18:20:24Z</dcterms:created>
  <dcterms:modified xsi:type="dcterms:W3CDTF">2016-08-02T13:17:04Z</dcterms:modified>
</cp:coreProperties>
</file>