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96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60" r:id="rId4"/>
    <p:sldId id="261" r:id="rId5"/>
    <p:sldId id="262" r:id="rId6"/>
    <p:sldId id="257" r:id="rId7"/>
    <p:sldId id="309" r:id="rId8"/>
    <p:sldId id="311" r:id="rId9"/>
    <p:sldId id="313" r:id="rId10"/>
    <p:sldId id="315" r:id="rId11"/>
    <p:sldId id="320" r:id="rId12"/>
    <p:sldId id="322" r:id="rId13"/>
    <p:sldId id="282" r:id="rId14"/>
    <p:sldId id="323" r:id="rId15"/>
    <p:sldId id="280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9C36"/>
    <a:srgbClr val="DCE6F2"/>
    <a:srgbClr val="8EB4E3"/>
    <a:srgbClr val="002060"/>
    <a:srgbClr val="00201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36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CC0FC-2BDE-084B-852C-86E1AEAD3E77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AC4F9-24D2-0145-B7DA-012D79642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53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810E5-B9E1-7E45-A0FB-1A55435B13DB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2A593-4382-9548-BCBC-9AFA9F580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898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4B31-ACE0-F547-8C2A-5E53FD9CD1DC}" type="datetime1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8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E951-9F77-0E47-911C-86FD149859FA}" type="datetime1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3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91BD-A017-2F4A-8C9F-18B6D335A2E7}" type="datetime1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4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9FE6-3256-724F-A287-3742D15497A5}" type="datetime1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7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7DDDE-7C8D-4B40-B70F-4C9D569D2491}" type="datetime1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2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C7B3-C942-824B-A87A-343F2FEC0D13}" type="datetime1">
              <a:rPr lang="en-US" smtClean="0"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1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3BB-F4AE-0B41-A7ED-9113B6047745}" type="datetime1">
              <a:rPr lang="en-US" smtClean="0"/>
              <a:t>8/3/2016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4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4255-F5BE-0445-B1B0-8FD43F2E8489}" type="datetime1">
              <a:rPr lang="en-US" smtClean="0"/>
              <a:t>8/3/2016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2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93B2-68D1-BC45-A179-00E32D0B48E3}" type="datetime1">
              <a:rPr lang="en-US" smtClean="0"/>
              <a:t>8/3/2016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4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3F7A-29E4-F045-AC12-411FDACB4997}" type="datetime1">
              <a:rPr lang="en-US" smtClean="0"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2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B594-1210-B948-8D31-3B544F5D6C5B}" type="datetime1">
              <a:rPr lang="en-US" smtClean="0"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88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D2E31-5621-F547-819F-82E55C0B7381}" type="datetime1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90600" y="2667000"/>
            <a:ext cx="7223343" cy="1977390"/>
            <a:chOff x="990600" y="2142669"/>
            <a:chExt cx="7223343" cy="1977390"/>
          </a:xfrm>
        </p:grpSpPr>
        <p:sp>
          <p:nvSpPr>
            <p:cNvPr id="5" name="Rectangle 4"/>
            <p:cNvSpPr/>
            <p:nvPr/>
          </p:nvSpPr>
          <p:spPr>
            <a:xfrm>
              <a:off x="990600" y="2142669"/>
              <a:ext cx="7223342" cy="1977390"/>
            </a:xfrm>
            <a:prstGeom prst="rect">
              <a:avLst/>
            </a:prstGeom>
          </p:spPr>
        </p:sp>
        <p:sp>
          <p:nvSpPr>
            <p:cNvPr id="6" name="Text Box 6"/>
            <p:cNvSpPr txBox="1"/>
            <p:nvPr/>
          </p:nvSpPr>
          <p:spPr>
            <a:xfrm>
              <a:off x="1219200" y="3515104"/>
              <a:ext cx="6994743" cy="60495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800" dirty="0" smtClean="0">
                  <a:solidFill>
                    <a:srgbClr val="73802D"/>
                  </a:solidFill>
                  <a:effectLst/>
                  <a:latin typeface="Century Gothic"/>
                  <a:ea typeface="Calibri"/>
                  <a:cs typeface="Century Gothic"/>
                </a:rPr>
                <a:t>What Peacekeeping Personnel Can Do</a:t>
              </a:r>
              <a:endParaRPr lang="en-US" sz="28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1081009" y="2269077"/>
              <a:ext cx="2527753" cy="1309231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7200" spc="300" dirty="0" smtClean="0">
                  <a:solidFill>
                    <a:srgbClr val="002060"/>
                  </a:solidFill>
                  <a:latin typeface="Century Gothic"/>
                  <a:ea typeface="Calibri"/>
                  <a:cs typeface="Century Gothic"/>
                </a:rPr>
                <a:t>2.8</a:t>
              </a:r>
              <a:endParaRPr lang="en-US" sz="1100" spc="3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1219200" y="2142669"/>
              <a:ext cx="2112948" cy="47854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400" spc="1000" dirty="0">
                  <a:solidFill>
                    <a:srgbClr val="ADC5F1"/>
                  </a:solidFill>
                  <a:effectLst/>
                  <a:latin typeface="Century Gothic"/>
                  <a:ea typeface="Calibri"/>
                  <a:cs typeface="Century Gothic"/>
                </a:rPr>
                <a:t>Lesson</a:t>
              </a:r>
              <a:endParaRPr lang="en-US" sz="24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189242" y="3506075"/>
              <a:ext cx="6907321" cy="0"/>
            </a:xfrm>
            <a:prstGeom prst="line">
              <a:avLst/>
            </a:prstGeom>
            <a:ln>
              <a:gradFill>
                <a:gsLst>
                  <a:gs pos="0">
                    <a:schemeClr val="bg1"/>
                  </a:gs>
                  <a:gs pos="56000">
                    <a:schemeClr val="accent1">
                      <a:tint val="44500"/>
                      <a:satMod val="160000"/>
                    </a:schemeClr>
                  </a:gs>
                  <a:gs pos="100000">
                    <a:srgbClr val="ADC5F1"/>
                  </a:gs>
                </a:gsLst>
                <a:lin ang="5400000" scaled="0"/>
              </a:gra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0" name="Picture 9"/>
            <p:cNvPicPr/>
            <p:nvPr/>
          </p:nvPicPr>
          <p:blipFill>
            <a:blip r:embed="rId2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3740" y="2410132"/>
              <a:ext cx="1138778" cy="967181"/>
            </a:xfrm>
            <a:prstGeom prst="rect">
              <a:avLst/>
            </a:prstGeom>
          </p:spPr>
        </p:pic>
      </p:grpSp>
      <p:sp>
        <p:nvSpPr>
          <p:cNvPr id="11" name="Text Box 8"/>
          <p:cNvSpPr txBox="1"/>
          <p:nvPr/>
        </p:nvSpPr>
        <p:spPr>
          <a:xfrm>
            <a:off x="1112028" y="1143000"/>
            <a:ext cx="7422372" cy="7620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000" spc="300" dirty="0" smtClean="0">
                <a:solidFill>
                  <a:srgbClr val="ADC5F1"/>
                </a:solidFill>
                <a:effectLst/>
                <a:latin typeface="Century Gothic"/>
                <a:ea typeface="Calibri"/>
                <a:cs typeface="Century Gothic"/>
              </a:rPr>
              <a:t>Module 2: Mandated Tasks of United Nations Peacekeeping Operations</a:t>
            </a:r>
            <a:endParaRPr lang="en-US" sz="1100" spc="300" dirty="0">
              <a:effectLst/>
              <a:latin typeface="Century Gothic"/>
              <a:ea typeface="Calibri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2774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Coordination and Referral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92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Essential to ensure actions are effective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Coordinate with the relevant lead component or focal point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The relevant lead component or focal point will take the lead in the referral processes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8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9" name="Picture 2" descr="http://crosspointechurchdotme.files.wordpress.com/2014/03/shutterstock_11159292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252213"/>
            <a:ext cx="3119755" cy="2072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742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Informing the Public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924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Public Information (PI) draws support, manages expectations, builds partnerships and promptly counters misinformation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Clearly communicate mission’s role, mandate and actions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Ensure early, timely and regular briefings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PI Office (PIO) plays a key role through a variety of tools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13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9" name="Picture 2" descr="http://www.journalismdegree.com/wp-content/uploads/news-conferenc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394200"/>
            <a:ext cx="3032381" cy="2021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219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Learning from Experience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15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671935"/>
            <a:ext cx="792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For better implementation of mandate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Stops reinvention of the wheel and duplication of efforts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Link with commitment to continuous learning</a:t>
            </a: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1760926"/>
              </p:ext>
            </p:extLst>
          </p:nvPr>
        </p:nvGraphicFramePr>
        <p:xfrm>
          <a:off x="457200" y="3733800"/>
          <a:ext cx="82296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Knowledge Sharing Tools:</a:t>
                      </a:r>
                    </a:p>
                    <a:p>
                      <a:endParaRPr lang="en-GB" sz="180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342900" indent="-342900">
                        <a:buFont typeface="Wingdings" charset="2"/>
                        <a:buChar char="§"/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After Action Reviews</a:t>
                      </a:r>
                    </a:p>
                    <a:p>
                      <a:pPr marL="342900" indent="-342900">
                        <a:buFont typeface="Wingdings" charset="2"/>
                        <a:buChar char="§"/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Lessons Learned</a:t>
                      </a:r>
                    </a:p>
                    <a:p>
                      <a:pPr marL="342900" indent="-342900">
                        <a:buFont typeface="Wingdings" charset="2"/>
                        <a:buChar char="§"/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Surveys of Practice</a:t>
                      </a:r>
                    </a:p>
                    <a:p>
                      <a:pPr marL="342900" indent="-342900">
                        <a:buFont typeface="Wingdings" charset="2"/>
                        <a:buChar char="§"/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End of Assignment Reports </a:t>
                      </a:r>
                    </a:p>
                    <a:p>
                      <a:pPr marL="0" indent="0">
                        <a:buNone/>
                      </a:pP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8EB4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Other Resources: </a:t>
                      </a:r>
                    </a:p>
                    <a:p>
                      <a:endParaRPr lang="en-GB" sz="180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lvl="0" indent="-285750">
                        <a:buFont typeface="Wingdings" charset="2"/>
                        <a:buChar char="§"/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Policy &amp; Practice Database (ppdb.un.org)</a:t>
                      </a:r>
                    </a:p>
                    <a:p>
                      <a:pPr marL="285750" lvl="0" indent="-285750">
                        <a:buFont typeface="Wingdings" charset="2"/>
                        <a:buChar char="§"/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Best Practice Officers in mission and HQ </a:t>
                      </a:r>
                    </a:p>
                    <a:p>
                      <a:pPr marL="285750" lvl="0" indent="-285750">
                        <a:buFont typeface="Wingdings" charset="2"/>
                        <a:buChar char="§"/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Communities of Practice </a:t>
                      </a:r>
                    </a:p>
                  </a:txBody>
                  <a:tcPr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pic>
        <p:nvPicPr>
          <p:cNvPr id="9" name="Content Placeholder 3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85800"/>
            <a:ext cx="1197935" cy="10437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734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Summary of Key Messages</a:t>
            </a:r>
            <a:endParaRPr lang="en-US" sz="32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050" dirty="0" smtClean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GB" sz="1050" dirty="0" smtClean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GB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Mandated </a:t>
            </a:r>
            <a:r>
              <a:rPr lang="en-GB" sz="2400" dirty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tasks </a:t>
            </a:r>
            <a:r>
              <a:rPr lang="en-GB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are </a:t>
            </a:r>
            <a:r>
              <a:rPr lang="en-GB" sz="2400" dirty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peacebuilding </a:t>
            </a:r>
            <a:r>
              <a:rPr lang="en-GB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activities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Peacebuilding activities in </a:t>
            </a: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detail are: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GB" sz="2400" dirty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	Mine action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GB" sz="2400" dirty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	DDR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GB" sz="2400" dirty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	SSR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GB" sz="2400" dirty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	Rule of Law (ROL) related activities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 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51459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Summary of Key Messages</a:t>
            </a:r>
            <a:endParaRPr lang="en-US" sz="32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050" dirty="0" smtClean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GB" sz="1050" dirty="0" smtClean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Peacebuilding </a:t>
            </a:r>
            <a:r>
              <a:rPr lang="en-US" sz="2400" dirty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activities in </a:t>
            </a: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detail are: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GB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</a:t>
            </a:r>
            <a:r>
              <a:rPr lang="en-GB" sz="2400" dirty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	Electoral assistance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GB" sz="2400" dirty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	Support the restoration and extension of </a:t>
            </a:r>
            <a:r>
              <a:rPr lang="en-GB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	state authority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GB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Different </a:t>
            </a:r>
            <a:r>
              <a:rPr lang="en-GB" sz="2400" dirty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roles of mission components in peacebuilding activities</a:t>
            </a: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 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23033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Questions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30292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Activity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endParaRPr lang="en-US" sz="3200" b="1" dirty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Learning Evaluation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80113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860814" y="685800"/>
            <a:ext cx="7422372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Aim</a:t>
            </a:r>
            <a:r>
              <a:rPr lang="en-US" sz="3200" b="1" dirty="0" smtClean="0"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endParaRPr lang="en-US" sz="3200" b="1" dirty="0" smtClean="0">
              <a:solidFill>
                <a:srgbClr val="002060"/>
              </a:solidFill>
              <a:effectLst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 smtClean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0" marR="0" algn="ctr">
              <a:spcBef>
                <a:spcPts val="0"/>
              </a:spcBef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To provide a summary of what individual peacekeeping personnel can do to support the implementation of mandated tasks in their </a:t>
            </a:r>
          </a:p>
          <a:p>
            <a:pPr marL="0" marR="0" algn="ctr">
              <a:spcBef>
                <a:spcPts val="0"/>
              </a:spcBef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day-to-day work.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0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Relevance </a:t>
            </a:r>
            <a:endParaRPr lang="en-US" sz="3200" b="1" dirty="0" smtClean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It is part of your job to implement the mandate and contribute to the success of the mission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You must know how to contribute to all mandated tasks – whether this is your primary/core function or you play a support role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00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Outcomes </a:t>
            </a:r>
            <a:endParaRPr lang="en-US" sz="3200" b="1" dirty="0" smtClean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Learners will: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Explain what is meant by “a shared responsibility”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List specific actions individual peacekeeping personnel can take to support the implementation of mandated tasks in their day-to-day work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Describe these specific actions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23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/>
          <p:nvPr/>
        </p:nvSpPr>
        <p:spPr>
          <a:xfrm>
            <a:off x="685800" y="3886200"/>
            <a:ext cx="7803372" cy="24384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2200"/>
              </a:spcAft>
            </a:pP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4" name="Text Box 8"/>
          <p:cNvSpPr txBox="1"/>
          <p:nvPr/>
        </p:nvSpPr>
        <p:spPr>
          <a:xfrm>
            <a:off x="647700" y="685800"/>
            <a:ext cx="78486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24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Overview</a:t>
            </a:r>
            <a:endParaRPr lang="en-US" sz="3200" dirty="0">
              <a:solidFill>
                <a:srgbClr val="000066"/>
              </a:solidFill>
              <a:latin typeface="Century Gothic"/>
              <a:ea typeface="Calibri"/>
              <a:cs typeface="Century Gothic"/>
            </a:endParaRP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A Shared Responsibility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What Individual Peacekeeping Personnel Can Do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Situational Awareness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Gathering and Sharing Information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Coordination and Referral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Informing the Public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Learning from Experience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endParaRPr lang="en-US" sz="2400" dirty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http://dgmt.co.za/files/2013/05/vectorstock_11569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269796"/>
            <a:ext cx="2486465" cy="228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A Shared Responsibility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772400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Implementing the mandate is a shared responsibility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All – civilians, military, police – play a role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All work together – directly in lead roles and indirectly in support roles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Regardless of the role, the commitment of all is essential for success</a:t>
            </a:r>
          </a:p>
        </p:txBody>
      </p:sp>
      <p:pic>
        <p:nvPicPr>
          <p:cNvPr id="13" name="Picture 12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91980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What Individual Peacekeeping Personnel Can Do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772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Situational Awareness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Gathering and Sharing Information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Coordination and Referral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Informing the Public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Learning from Experience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10" name="Picture 2" descr="https://ahtrimble.files.wordpress.com/2015/05/payattention.jpg?w=86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79" y="4572000"/>
            <a:ext cx="18288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www.ciyoudixonlaw.com/wp-content/uploads/2013/02/Gathering-Information-How-to-Reach-Third-Parties-300x19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379" y="4572000"/>
            <a:ext cx="1837989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://crosspointechurchdotme.files.wordpress.com/2014/03/shutterstock_11159292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5379" y="4572000"/>
            <a:ext cx="1835374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://www.journalismdegree.com/wp-content/uploads/news-conferenc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379" y="4572000"/>
            <a:ext cx="18288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Content Placeholder 3"/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9179" y="4525723"/>
            <a:ext cx="1312421" cy="12654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253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Situational Awareness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772400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Important in facilitating optimal mission responses</a:t>
            </a:r>
          </a:p>
          <a:p>
            <a:pPr marL="457200" indent="-4572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Understand the environment in which you are operating</a:t>
            </a:r>
          </a:p>
          <a:p>
            <a:pPr marL="457200" indent="-4572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Be aware of surroundings and situations on the ground as they change</a:t>
            </a:r>
          </a:p>
          <a:p>
            <a:pPr marL="457200" indent="-4572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Share insights about a situation, especially as it changes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Contribute to integrated </a:t>
            </a:r>
          </a:p>
          <a:p>
            <a:pPr marL="454025">
              <a:spcAft>
                <a:spcPts val="600"/>
              </a:spcAft>
            </a:pPr>
            <a:r>
              <a:rPr lang="en-US" sz="2400" dirty="0" smtClean="0">
                <a:latin typeface="Century Gothic"/>
                <a:cs typeface="Century Gothic"/>
              </a:rPr>
              <a:t>mission reporting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9" name="Picture 2" descr="https://ahtrimble.files.wordpress.com/2015/05/payattention.jpg?w=86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648200"/>
            <a:ext cx="2667000" cy="17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34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Gathering and Sharing Information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92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Info a matter of life and death in PK context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Gather and feed info into mission’s structures for reporting, analysis and response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Distinguish info relevant to JOC and JMAC from a variety of sources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Build networks and share info through them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Record essential information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Be sensitive when handling</a:t>
            </a:r>
          </a:p>
          <a:p>
            <a:pPr marL="454025"/>
            <a:r>
              <a:rPr lang="en-US" sz="2400" dirty="0" smtClean="0">
                <a:latin typeface="Century Gothic"/>
                <a:cs typeface="Century Gothic"/>
              </a:rPr>
              <a:t>information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8" name="Picture 2" descr="http://www.ciyoudixonlaw.com/wp-content/uploads/2013/02/Gathering-Information-How-to-Reach-Third-Parties-300x19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1274" y="4404613"/>
            <a:ext cx="3009326" cy="1996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678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2930</TotalTime>
  <Words>582</Words>
  <Application>Microsoft Office PowerPoint</Application>
  <PresentationFormat>On-screen Show (4:3)</PresentationFormat>
  <Paragraphs>119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</dc:creator>
  <cp:lastModifiedBy>UN</cp:lastModifiedBy>
  <cp:revision>92</cp:revision>
  <dcterms:created xsi:type="dcterms:W3CDTF">2015-12-09T18:20:24Z</dcterms:created>
  <dcterms:modified xsi:type="dcterms:W3CDTF">2016-08-03T14:38:04Z</dcterms:modified>
</cp:coreProperties>
</file>