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96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9" r:id="rId3"/>
    <p:sldId id="260" r:id="rId4"/>
    <p:sldId id="261" r:id="rId5"/>
    <p:sldId id="262" r:id="rId6"/>
    <p:sldId id="257" r:id="rId7"/>
    <p:sldId id="263" r:id="rId8"/>
    <p:sldId id="296" r:id="rId9"/>
    <p:sldId id="297" r:id="rId10"/>
    <p:sldId id="298" r:id="rId11"/>
    <p:sldId id="285" r:id="rId12"/>
    <p:sldId id="300" r:id="rId13"/>
    <p:sldId id="302" r:id="rId14"/>
    <p:sldId id="304" r:id="rId15"/>
    <p:sldId id="305" r:id="rId16"/>
    <p:sldId id="306" r:id="rId17"/>
    <p:sldId id="308" r:id="rId18"/>
    <p:sldId id="282" r:id="rId19"/>
    <p:sldId id="280" r:id="rId20"/>
    <p:sldId id="279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N" initials="U" lastIdx="1" clrIdx="0">
    <p:extLst>
      <p:ext uri="{19B8F6BF-5375-455C-9EA6-DF929625EA0E}">
        <p15:presenceInfo xmlns:p15="http://schemas.microsoft.com/office/powerpoint/2012/main" userId="U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9C36"/>
    <a:srgbClr val="DCE6F2"/>
    <a:srgbClr val="8EB4E3"/>
    <a:srgbClr val="002060"/>
    <a:srgbClr val="00201F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726" y="3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9CC0FC-2BDE-084B-852C-86E1AEAD3E77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3AC4F9-24D2-0145-B7DA-012D79642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0530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9810E5-B9E1-7E45-A0FB-1A55435B13DB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42A593-4382-9548-BCBC-9AFA9F580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3898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24B31-ACE0-F547-8C2A-5E53FD9CD1DC}" type="datetime1">
              <a:rPr lang="en-US" smtClean="0"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580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FE951-9F77-0E47-911C-86FD149859FA}" type="datetime1">
              <a:rPr lang="en-US" smtClean="0"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636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691BD-A017-2F4A-8C9F-18B6D335A2E7}" type="datetime1">
              <a:rPr lang="en-US" smtClean="0"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444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69FE6-3256-724F-A287-3742D15497A5}" type="datetime1">
              <a:rPr lang="en-US" smtClean="0"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377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7DDDE-7C8D-4B40-B70F-4C9D569D2491}" type="datetime1">
              <a:rPr lang="en-US" smtClean="0"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23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4C7B3-C942-824B-A87A-343F2FEC0D13}" type="datetime1">
              <a:rPr lang="en-US" smtClean="0"/>
              <a:t>8/1/2016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319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D73BB-F4AE-0B41-A7ED-9113B6047745}" type="datetime1">
              <a:rPr lang="en-US" smtClean="0"/>
              <a:t>8/1/2016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848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E4255-F5BE-0445-B1B0-8FD43F2E8489}" type="datetime1">
              <a:rPr lang="en-US" smtClean="0"/>
              <a:t>8/1/2016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027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493B2-68D1-BC45-A179-00E32D0B48E3}" type="datetime1">
              <a:rPr lang="en-US" smtClean="0"/>
              <a:t>8/1/2016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34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83F7A-29E4-F045-AC12-411FDACB4997}" type="datetime1">
              <a:rPr lang="en-US" smtClean="0"/>
              <a:t>8/1/2016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029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B594-1210-B948-8D31-3B544F5D6C5B}" type="datetime1">
              <a:rPr lang="en-US" smtClean="0"/>
              <a:t>8/1/2016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288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D2E31-5621-F547-819F-82E55C0B7381}" type="datetime1">
              <a:rPr lang="en-US" smtClean="0"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61161-F363-4909-B3BA-F2D719A844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41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990600" y="2667000"/>
            <a:ext cx="7223343" cy="1977390"/>
            <a:chOff x="990600" y="2142669"/>
            <a:chExt cx="7223343" cy="1977390"/>
          </a:xfrm>
        </p:grpSpPr>
        <p:sp>
          <p:nvSpPr>
            <p:cNvPr id="5" name="Rectangle 4"/>
            <p:cNvSpPr/>
            <p:nvPr/>
          </p:nvSpPr>
          <p:spPr>
            <a:xfrm>
              <a:off x="990600" y="2142669"/>
              <a:ext cx="7223342" cy="1977390"/>
            </a:xfrm>
            <a:prstGeom prst="rect">
              <a:avLst/>
            </a:prstGeom>
          </p:spPr>
        </p:sp>
        <p:sp>
          <p:nvSpPr>
            <p:cNvPr id="6" name="Text Box 6"/>
            <p:cNvSpPr txBox="1"/>
            <p:nvPr/>
          </p:nvSpPr>
          <p:spPr>
            <a:xfrm>
              <a:off x="2438401" y="3515104"/>
              <a:ext cx="5775542" cy="60495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2800" dirty="0" smtClean="0">
                  <a:solidFill>
                    <a:srgbClr val="73802D"/>
                  </a:solidFill>
                  <a:effectLst/>
                  <a:latin typeface="Century Gothic"/>
                  <a:ea typeface="Calibri"/>
                  <a:cs typeface="Century Gothic"/>
                </a:rPr>
                <a:t>Mandated Tasks</a:t>
              </a:r>
              <a:endParaRPr lang="en-US" sz="2800" dirty="0">
                <a:effectLst/>
                <a:latin typeface="Century Gothic"/>
                <a:ea typeface="Calibri"/>
                <a:cs typeface="Century Gothic"/>
              </a:endParaRPr>
            </a:p>
          </p:txBody>
        </p:sp>
        <p:sp>
          <p:nvSpPr>
            <p:cNvPr id="7" name="Text Box 7"/>
            <p:cNvSpPr txBox="1"/>
            <p:nvPr/>
          </p:nvSpPr>
          <p:spPr>
            <a:xfrm>
              <a:off x="1081009" y="2269077"/>
              <a:ext cx="2527753" cy="1309231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7200" spc="300" dirty="0" smtClean="0">
                  <a:solidFill>
                    <a:srgbClr val="002060"/>
                  </a:solidFill>
                  <a:latin typeface="Century Gothic"/>
                  <a:ea typeface="Calibri"/>
                  <a:cs typeface="Century Gothic"/>
                </a:rPr>
                <a:t>2.1</a:t>
              </a:r>
              <a:endParaRPr lang="en-US" sz="1100" spc="300" dirty="0">
                <a:effectLst/>
                <a:latin typeface="Century Gothic"/>
                <a:ea typeface="Calibri"/>
                <a:cs typeface="Century Gothic"/>
              </a:endParaRPr>
            </a:p>
          </p:txBody>
        </p:sp>
        <p:sp>
          <p:nvSpPr>
            <p:cNvPr id="8" name="Text Box 8"/>
            <p:cNvSpPr txBox="1"/>
            <p:nvPr/>
          </p:nvSpPr>
          <p:spPr>
            <a:xfrm>
              <a:off x="1219200" y="2142669"/>
              <a:ext cx="2112948" cy="478546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2400" spc="1000" dirty="0">
                  <a:solidFill>
                    <a:srgbClr val="ADC5F1"/>
                  </a:solidFill>
                  <a:effectLst/>
                  <a:latin typeface="Century Gothic"/>
                  <a:ea typeface="Calibri"/>
                  <a:cs typeface="Century Gothic"/>
                </a:rPr>
                <a:t>Lesson</a:t>
              </a:r>
              <a:endParaRPr lang="en-US" sz="2400" dirty="0">
                <a:effectLst/>
                <a:latin typeface="Century Gothic"/>
                <a:ea typeface="Calibri"/>
                <a:cs typeface="Century Gothic"/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1189242" y="3506075"/>
              <a:ext cx="6907321" cy="0"/>
            </a:xfrm>
            <a:prstGeom prst="line">
              <a:avLst/>
            </a:prstGeom>
            <a:ln>
              <a:gradFill>
                <a:gsLst>
                  <a:gs pos="0">
                    <a:schemeClr val="bg1"/>
                  </a:gs>
                  <a:gs pos="56000">
                    <a:schemeClr val="accent1">
                      <a:tint val="44500"/>
                      <a:satMod val="160000"/>
                    </a:schemeClr>
                  </a:gs>
                  <a:gs pos="100000">
                    <a:srgbClr val="ADC5F1"/>
                  </a:gs>
                </a:gsLst>
                <a:lin ang="5400000" scaled="0"/>
              </a:gra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10" name="Picture 9"/>
            <p:cNvPicPr/>
            <p:nvPr/>
          </p:nvPicPr>
          <p:blipFill>
            <a:blip r:embed="rId2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13740" y="2410132"/>
              <a:ext cx="1138778" cy="967181"/>
            </a:xfrm>
            <a:prstGeom prst="rect">
              <a:avLst/>
            </a:prstGeom>
          </p:spPr>
        </p:pic>
      </p:grpSp>
      <p:sp>
        <p:nvSpPr>
          <p:cNvPr id="11" name="Text Box 8"/>
          <p:cNvSpPr txBox="1"/>
          <p:nvPr/>
        </p:nvSpPr>
        <p:spPr>
          <a:xfrm>
            <a:off x="1112028" y="1143000"/>
            <a:ext cx="7422372" cy="7620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000" spc="300" dirty="0" smtClean="0">
                <a:solidFill>
                  <a:srgbClr val="ADC5F1"/>
                </a:solidFill>
                <a:effectLst/>
                <a:latin typeface="Century Gothic"/>
                <a:ea typeface="Calibri"/>
                <a:cs typeface="Century Gothic"/>
              </a:rPr>
              <a:t>Module 2: Mandated Tasks of United Nations Peacekeeping Operations</a:t>
            </a:r>
            <a:endParaRPr lang="en-US" sz="1100" spc="300" dirty="0">
              <a:effectLst/>
              <a:latin typeface="Century Gothic"/>
              <a:ea typeface="Calibri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127748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14400" y="1066800"/>
            <a:ext cx="7391400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Cross-Cutting Thematic Tasks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  <a:p>
            <a:pPr marL="342900" lvl="0" indent="-342900" algn="just">
              <a:buFont typeface="Wingdings" panose="05000000000000000000" pitchFamily="2" charset="2"/>
              <a:buChar char=""/>
            </a:pPr>
            <a:r>
              <a:rPr lang="en-US" sz="2400" dirty="0"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Human Rights</a:t>
            </a:r>
            <a:endParaRPr lang="en-GB" sz="2400" dirty="0"/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Protection </a:t>
            </a:r>
            <a:r>
              <a:rPr lang="en-US" sz="2400" dirty="0">
                <a:latin typeface="Century Gothic"/>
                <a:cs typeface="Century Gothic"/>
              </a:rPr>
              <a:t>of civilians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Conflict-related </a:t>
            </a:r>
            <a:r>
              <a:rPr lang="en-US" sz="2400" dirty="0" smtClean="0">
                <a:latin typeface="Century Gothic"/>
                <a:cs typeface="Century Gothic"/>
              </a:rPr>
              <a:t>sexual violence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Child protection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Women, peace and security</a:t>
            </a: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421863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Supervision or Monitoring of the</a:t>
            </a:r>
          </a:p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Ceasefire Agreement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391400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b="1" dirty="0" smtClean="0">
                <a:latin typeface="Century Gothic"/>
                <a:cs typeface="Century Gothic"/>
              </a:rPr>
              <a:t>Ceasefire agreement:</a:t>
            </a:r>
            <a:r>
              <a:rPr lang="en-US" sz="2400" dirty="0">
                <a:latin typeface="Century Gothic"/>
                <a:cs typeface="Century Gothic"/>
              </a:rPr>
              <a:t> </a:t>
            </a:r>
            <a:r>
              <a:rPr lang="en-US" sz="2400" dirty="0" smtClean="0">
                <a:latin typeface="Century Gothic"/>
                <a:cs typeface="Century Gothic"/>
              </a:rPr>
              <a:t>refers to a temporary stoppage of war or any armed conflict for an agreed-upon timeframe or within a limited area</a:t>
            </a:r>
          </a:p>
          <a:p>
            <a:pPr marL="342900" indent="-342900">
              <a:buFont typeface="Wingdings" charset="2"/>
              <a:buChar char="§"/>
            </a:pPr>
            <a:r>
              <a:rPr lang="en-US" sz="2400" b="1" dirty="0" smtClean="0">
                <a:latin typeface="Century Gothic"/>
                <a:cs typeface="Century Gothic"/>
              </a:rPr>
              <a:t>Monitoring peace agreements:</a:t>
            </a:r>
            <a:r>
              <a:rPr lang="en-US" sz="2400" dirty="0" smtClean="0">
                <a:latin typeface="Century Gothic"/>
                <a:cs typeface="Century Gothic"/>
              </a:rPr>
              <a:t> </a:t>
            </a:r>
          </a:p>
          <a:p>
            <a:pPr marL="350838"/>
            <a:r>
              <a:rPr lang="en-US" sz="2400" dirty="0" smtClean="0">
                <a:latin typeface="Century Gothic"/>
                <a:cs typeface="Century Gothic"/>
              </a:rPr>
              <a:t>involves actions to gather </a:t>
            </a:r>
          </a:p>
          <a:p>
            <a:pPr marL="350838"/>
            <a:r>
              <a:rPr lang="en-US" sz="2400" dirty="0" smtClean="0">
                <a:latin typeface="Century Gothic"/>
                <a:cs typeface="Century Gothic"/>
              </a:rPr>
              <a:t>information on compliance with </a:t>
            </a:r>
          </a:p>
          <a:p>
            <a:pPr marL="350838">
              <a:spcAft>
                <a:spcPts val="600"/>
              </a:spcAft>
            </a:pPr>
            <a:r>
              <a:rPr lang="en-US" sz="2400" dirty="0" smtClean="0">
                <a:latin typeface="Century Gothic"/>
                <a:cs typeface="Century Gothic"/>
              </a:rPr>
              <a:t>an agreement</a:t>
            </a:r>
          </a:p>
          <a:p>
            <a:pPr marL="342900" indent="-342900"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By monitoring, PKOs reassure </a:t>
            </a:r>
          </a:p>
          <a:p>
            <a:pPr marL="350838"/>
            <a:r>
              <a:rPr lang="en-US" sz="2400" dirty="0" smtClean="0">
                <a:latin typeface="Century Gothic"/>
                <a:cs typeface="Century Gothic"/>
              </a:rPr>
              <a:t>parties will not exploit ceasefire to gain military advantage</a:t>
            </a: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7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8" name="Picture 7" descr="traditional pking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46" t="5340" r="4573" b="5981"/>
          <a:stretch/>
        </p:blipFill>
        <p:spPr bwMode="auto">
          <a:xfrm>
            <a:off x="6400800" y="3505200"/>
            <a:ext cx="2163049" cy="2833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4101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Provision of a Secure and Stable Environment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391400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A secure environment is generally a pre-condition for moving ahead on several elements of peace agreements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By helping to fill security/public order vacuum, PKOs play a critical role in securing the peace process and creating a safe environment for humanitarian and development actors</a:t>
            </a:r>
          </a:p>
          <a:p>
            <a:pPr marL="342900" indent="-342900"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Primary role of the military </a:t>
            </a:r>
          </a:p>
          <a:p>
            <a:pPr marL="350838"/>
            <a:r>
              <a:rPr lang="en-US" sz="2400" dirty="0" smtClean="0">
                <a:latin typeface="Century Gothic"/>
                <a:cs typeface="Century Gothic"/>
              </a:rPr>
              <a:t>component</a:t>
            </a: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9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9" name="Picture 2" descr="F:\CPTM END\CPTM Slides Content\patrol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7114" y="4419600"/>
            <a:ext cx="2983486" cy="1984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662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Facilitating the Political Process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391400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PKO facilitates the political process by promoting dialogue and reconciliation and supporting the establishment of legitimate and effective institutions of governance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Important for achieving a lasting settlement or longer-term political solutions to violent conflict</a:t>
            </a: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11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8" name="Picture 2" descr="F:\CPTM END\CPTM Slides Content\Afghan gov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4089424"/>
            <a:ext cx="3465371" cy="231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9508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Facilitating the Delivery of </a:t>
            </a:r>
          </a:p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Humanitarian Assistance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391400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b="1" dirty="0" smtClean="0">
                <a:latin typeface="Century Gothic"/>
                <a:cs typeface="Century Gothic"/>
              </a:rPr>
              <a:t>Humanitarian assistance:</a:t>
            </a:r>
            <a:r>
              <a:rPr lang="en-US" sz="2400" dirty="0" smtClean="0">
                <a:latin typeface="Century Gothic"/>
                <a:cs typeface="Century Gothic"/>
              </a:rPr>
              <a:t> aid and action designed to save lives, alleviate suffering and maintain and protect human dignity during and in the aftermath of man-made crises and natural disasters</a:t>
            </a:r>
          </a:p>
          <a:p>
            <a:pPr marL="342900" indent="-342900"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Includes basic supplies of drinking water, food, shelter, medical care, protection and assistance to refugees and </a:t>
            </a:r>
          </a:p>
          <a:p>
            <a:pPr marL="350838">
              <a:spcAft>
                <a:spcPts val="600"/>
              </a:spcAft>
            </a:pPr>
            <a:r>
              <a:rPr lang="en-US" sz="2400" dirty="0" smtClean="0">
                <a:latin typeface="Century Gothic"/>
                <a:cs typeface="Century Gothic"/>
              </a:rPr>
              <a:t>IDPs</a:t>
            </a: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13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9" name="Picture 2" descr="F:\CPTM END\CPTM Slides Content\ICRC and U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422696"/>
            <a:ext cx="2971800" cy="1978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5094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14400" y="1066800"/>
            <a:ext cx="739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Responsibilities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14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990600" y="1676400"/>
            <a:ext cx="2819400" cy="838200"/>
          </a:xfrm>
          <a:prstGeom prst="rect">
            <a:avLst/>
          </a:prstGeom>
          <a:solidFill>
            <a:srgbClr val="8EB4E3"/>
          </a:solidFill>
          <a:ln>
            <a:solidFill>
              <a:srgbClr val="8EB4E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Century Gothic"/>
                <a:cs typeface="Century Gothic"/>
              </a:rPr>
              <a:t>Host Country</a:t>
            </a:r>
            <a:endParaRPr lang="en-US" sz="20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3" name="Diamond 2"/>
          <p:cNvSpPr/>
          <p:nvPr/>
        </p:nvSpPr>
        <p:spPr>
          <a:xfrm>
            <a:off x="1219200" y="2590800"/>
            <a:ext cx="2209800" cy="1219200"/>
          </a:xfrm>
          <a:prstGeom prst="diamond">
            <a:avLst/>
          </a:prstGeom>
          <a:noFill/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pc="-20" dirty="0" smtClean="0">
                <a:solidFill>
                  <a:srgbClr val="000000"/>
                </a:solidFill>
                <a:latin typeface="Century Gothic"/>
                <a:cs typeface="Century Gothic"/>
              </a:rPr>
              <a:t>Has Capacity</a:t>
            </a:r>
            <a:endParaRPr lang="en-US" sz="1600" spc="-20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0" y="3810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800000"/>
                </a:solidFill>
                <a:latin typeface="Century Gothic"/>
                <a:cs typeface="Century Gothic"/>
              </a:rPr>
              <a:t>If Yes</a:t>
            </a:r>
            <a:endParaRPr lang="en-US" dirty="0">
              <a:solidFill>
                <a:srgbClr val="800000"/>
              </a:solidFill>
              <a:latin typeface="Century Gothic"/>
              <a:cs typeface="Century Gothic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71800" y="29718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800000"/>
                </a:solidFill>
                <a:latin typeface="Century Gothic"/>
                <a:cs typeface="Century Gothic"/>
              </a:rPr>
              <a:t>If No</a:t>
            </a:r>
            <a:endParaRPr lang="en-US" dirty="0">
              <a:solidFill>
                <a:srgbClr val="800000"/>
              </a:solidFill>
              <a:latin typeface="Century Gothic"/>
              <a:cs typeface="Century Gothic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981200" y="4953000"/>
            <a:ext cx="5715000" cy="1219200"/>
          </a:xfrm>
          <a:prstGeom prst="roundRect">
            <a:avLst/>
          </a:prstGeom>
          <a:solidFill>
            <a:srgbClr val="8D9C36"/>
          </a:solidFill>
          <a:ln>
            <a:solidFill>
              <a:srgbClr val="8D9C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Century Gothic"/>
                <a:cs typeface="Century Gothic"/>
              </a:rPr>
              <a:t>Initiates, coordinates and delivers humanitarian assistance</a:t>
            </a:r>
            <a:endParaRPr lang="en-US" sz="20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286000" y="4191000"/>
            <a:ext cx="0" cy="68580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6200000">
            <a:off x="4457700" y="2857500"/>
            <a:ext cx="0" cy="68580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4953000" y="1828800"/>
            <a:ext cx="3581400" cy="2362200"/>
          </a:xfrm>
          <a:prstGeom prst="roundRect">
            <a:avLst/>
          </a:prstGeom>
          <a:solidFill>
            <a:srgbClr val="DCE6F2"/>
          </a:solidFill>
          <a:ln>
            <a:solidFill>
              <a:srgbClr val="8EB4E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entury Gothic"/>
                <a:cs typeface="Century Gothic"/>
              </a:rPr>
              <a:t>International and National Humanitarian Actors</a:t>
            </a:r>
          </a:p>
          <a:p>
            <a:pPr algn="ctr"/>
            <a:endParaRPr lang="en-US" sz="2000" dirty="0" smtClean="0">
              <a:solidFill>
                <a:schemeClr val="tx1"/>
              </a:solidFill>
              <a:latin typeface="Century Gothic"/>
              <a:cs typeface="Century Gothic"/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Century Gothic"/>
                <a:cs typeface="Century Gothic"/>
              </a:rPr>
              <a:t>e.g. UN agencies, ICRC, NGOs</a:t>
            </a:r>
            <a:endParaRPr lang="en-US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5562600" y="4267200"/>
            <a:ext cx="0" cy="60960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715000" y="4267200"/>
            <a:ext cx="327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entury Gothic"/>
                <a:cs typeface="Century Gothic"/>
              </a:rPr>
              <a:t>UN PKO assists by providing a secure environment</a:t>
            </a:r>
            <a:endParaRPr lang="en-US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85319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14400" y="1066800"/>
            <a:ext cx="7391400" cy="4601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“Humanitarian Space”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An environment where receipt of humanitarian assistance is independent of military and political action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Ensures safety and feasibility of humanitarian actions and personnel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b="1" dirty="0" smtClean="0">
                <a:latin typeface="Century Gothic"/>
                <a:cs typeface="Century Gothic"/>
              </a:rPr>
              <a:t>Four humanitarian principles:</a:t>
            </a:r>
            <a:r>
              <a:rPr lang="en-US" sz="2400" dirty="0" smtClean="0">
                <a:latin typeface="Century Gothic"/>
                <a:cs typeface="Century Gothic"/>
              </a:rPr>
              <a:t> humanity, neutrality, impartiality and independence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Complementary concepts for </a:t>
            </a:r>
            <a:r>
              <a:rPr lang="en-US" sz="2400" b="1" dirty="0" smtClean="0">
                <a:latin typeface="Century Gothic"/>
                <a:cs typeface="Century Gothic"/>
              </a:rPr>
              <a:t>civil-military coordination:</a:t>
            </a:r>
            <a:r>
              <a:rPr lang="en-US" sz="2400" dirty="0" smtClean="0">
                <a:latin typeface="Century Gothic"/>
                <a:cs typeface="Century Gothic"/>
              </a:rPr>
              <a:t> UN-CIMIC (UNPKO) and UN-</a:t>
            </a:r>
            <a:r>
              <a:rPr lang="en-US" sz="2400" dirty="0" err="1" smtClean="0">
                <a:latin typeface="Century Gothic"/>
                <a:cs typeface="Century Gothic"/>
              </a:rPr>
              <a:t>CMCoord</a:t>
            </a:r>
            <a:r>
              <a:rPr lang="en-US" sz="2400" dirty="0" smtClean="0">
                <a:latin typeface="Century Gothic"/>
                <a:cs typeface="Century Gothic"/>
              </a:rPr>
              <a:t> (OCHA)</a:t>
            </a: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15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238157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Supporting Poverty Reduction and</a:t>
            </a:r>
          </a:p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Economic Development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39140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b="1" dirty="0" smtClean="0">
                <a:latin typeface="Century Gothic"/>
                <a:cs typeface="Century Gothic"/>
              </a:rPr>
              <a:t>Poverty reduction:</a:t>
            </a:r>
            <a:r>
              <a:rPr lang="en-US" sz="2400" dirty="0" smtClean="0">
                <a:latin typeface="Century Gothic"/>
                <a:cs typeface="Century Gothic"/>
              </a:rPr>
              <a:t> ‘pro-poor’ policies and policies to stimulate economic growth, raise incomes and indirectly reduce poverty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Poverty eradication is an indispensable requirement for sustainable development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PKO cooperates and coordinates with national partners, UNCT and external partners</a:t>
            </a: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17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9" name="Picture 2" descr="F:\CPTM END\CPTM Slides Content\2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4140" y="4572000"/>
            <a:ext cx="3063037" cy="1856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://static.un.org/News/dh/photos/large/2015/September/09-09-E-SDG-Poster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9180" y="4571957"/>
            <a:ext cx="2781420" cy="1855186"/>
          </a:xfrm>
          <a:prstGeom prst="rect">
            <a:avLst/>
          </a:prstGeom>
          <a:noFill/>
          <a:ln>
            <a:solidFill>
              <a:srgbClr val="8EB4E3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1584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685800" y="685800"/>
            <a:ext cx="7772400" cy="5943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Summary of Key Messages</a:t>
            </a:r>
            <a:endParaRPr lang="en-US" sz="3200" b="1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endParaRPr lang="en-US" sz="2000" dirty="0" smtClean="0">
              <a:solidFill>
                <a:srgbClr val="002060"/>
              </a:solidFill>
              <a:latin typeface="Century Gothic"/>
              <a:ea typeface="Calibri"/>
              <a:cs typeface="Century Gothic"/>
            </a:endParaRP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INSERT TEXT</a:t>
            </a:r>
            <a:endParaRPr lang="en-US" sz="240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1514596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685800" y="1828800"/>
            <a:ext cx="7772400" cy="14478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sz="3200" b="1" dirty="0" smtClean="0">
                <a:solidFill>
                  <a:srgbClr val="002060"/>
                </a:solidFill>
                <a:effectLst/>
                <a:latin typeface="Century Gothic"/>
                <a:ea typeface="Calibri"/>
                <a:cs typeface="Century Gothic"/>
              </a:rPr>
              <a:t>Questions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endParaRPr lang="en-US" sz="2000" dirty="0" smtClean="0">
              <a:solidFill>
                <a:srgbClr val="002060"/>
              </a:solidFill>
              <a:latin typeface="Century Gothic"/>
              <a:ea typeface="Calibri"/>
              <a:cs typeface="Century Gothic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330292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860814" y="685800"/>
            <a:ext cx="7422372" cy="4800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Aim</a:t>
            </a:r>
            <a:r>
              <a:rPr lang="en-US" sz="3200" b="1" dirty="0" smtClean="0">
                <a:solidFill>
                  <a:srgbClr val="002060"/>
                </a:solidFill>
                <a:ea typeface="Calibri"/>
                <a:cs typeface="Times New Roman"/>
              </a:rPr>
              <a:t> </a:t>
            </a:r>
            <a:endParaRPr lang="en-US" sz="3200" b="1" dirty="0" smtClean="0">
              <a:solidFill>
                <a:srgbClr val="002060"/>
              </a:solidFill>
              <a:effectLst/>
              <a:ea typeface="Calibri"/>
              <a:cs typeface="Times New Roman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3200" spc="600" dirty="0" smtClean="0">
              <a:solidFill>
                <a:srgbClr val="ADC5F1"/>
              </a:solidFill>
              <a:ea typeface="Calibri"/>
              <a:cs typeface="Times New Roman"/>
            </a:endParaRPr>
          </a:p>
          <a:p>
            <a:pPr marL="0" marR="0" algn="ctr">
              <a:spcBef>
                <a:spcPts val="0"/>
              </a:spcBef>
              <a:spcAft>
                <a:spcPts val="1000"/>
              </a:spcAft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To introduce Security Council mandated tasks for UN Peacekeeping Operations (UN</a:t>
            </a: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PKOs) </a:t>
            </a: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and detail roles for mission components and partners.</a:t>
            </a:r>
            <a:endParaRPr lang="en-US" sz="240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50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8"/>
          <p:cNvSpPr txBox="1"/>
          <p:nvPr/>
        </p:nvSpPr>
        <p:spPr>
          <a:xfrm>
            <a:off x="685800" y="1828800"/>
            <a:ext cx="7772400" cy="14478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Learning Activity</a:t>
            </a: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endParaRPr lang="en-US" sz="3200" b="1" dirty="0">
              <a:solidFill>
                <a:srgbClr val="002060"/>
              </a:solidFill>
              <a:effectLst/>
              <a:latin typeface="Century Gothic"/>
              <a:ea typeface="Calibri"/>
              <a:cs typeface="Century Gothic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sz="3200" b="1" dirty="0" smtClean="0">
                <a:solidFill>
                  <a:srgbClr val="002060"/>
                </a:solidFill>
                <a:effectLst/>
                <a:latin typeface="Century Gothic"/>
                <a:ea typeface="Calibri"/>
                <a:cs typeface="Century Gothic"/>
              </a:rPr>
              <a:t>Learning Evaluation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endParaRPr lang="en-US" sz="2000" dirty="0" smtClean="0">
              <a:solidFill>
                <a:srgbClr val="002060"/>
              </a:solidFill>
              <a:latin typeface="Century Gothic"/>
              <a:ea typeface="Calibri"/>
              <a:cs typeface="Century Gothic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380113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685800" y="685800"/>
            <a:ext cx="7772400" cy="4800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Relevance </a:t>
            </a:r>
            <a:endParaRPr lang="en-US" sz="3200" b="1" dirty="0" smtClean="0">
              <a:solidFill>
                <a:srgbClr val="002060"/>
              </a:solidFill>
              <a:effectLst/>
              <a:latin typeface="Century Gothic"/>
              <a:ea typeface="Calibri"/>
              <a:cs typeface="Century Gothic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3200" spc="600" dirty="0">
              <a:solidFill>
                <a:srgbClr val="ADC5F1"/>
              </a:solidFill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Missing text for this slide: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Insert text</a:t>
            </a:r>
            <a:endParaRPr lang="en-US" sz="240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  <a:endParaRPr lang="en-US" sz="1400" dirty="0">
              <a:solidFill>
                <a:schemeClr val="bg1">
                  <a:lumMod val="50000"/>
                </a:schemeClr>
              </a:solidFill>
              <a:latin typeface="Century Gothic"/>
              <a:cs typeface="Century Gothic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001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685800" y="685800"/>
            <a:ext cx="7772400" cy="5943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Learning Outcomes </a:t>
            </a:r>
            <a:endParaRPr lang="en-US" sz="3200" b="1" dirty="0" smtClean="0">
              <a:solidFill>
                <a:srgbClr val="002060"/>
              </a:solidFill>
              <a:effectLst/>
              <a:latin typeface="Century Gothic"/>
              <a:ea typeface="Calibri"/>
              <a:cs typeface="Century Gothic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endParaRPr lang="en-US" sz="2000" dirty="0" smtClean="0">
              <a:solidFill>
                <a:srgbClr val="002060"/>
              </a:solidFill>
              <a:latin typeface="Century Gothic"/>
              <a:ea typeface="Calibri"/>
              <a:cs typeface="Century Gothic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Learners will: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Identify the four categories of mandated tasks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List examples of mandated tasks which are the core business of UNPKOs 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Describe two critical areas where UNPKOs play a limited “support” role</a:t>
            </a:r>
            <a:endParaRPr lang="en-US" sz="240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23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/>
          <p:nvPr/>
        </p:nvSpPr>
        <p:spPr>
          <a:xfrm>
            <a:off x="685800" y="3886200"/>
            <a:ext cx="7803372" cy="24384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2200"/>
              </a:spcAft>
            </a:pPr>
            <a:endParaRPr lang="en-US" sz="240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</p:txBody>
      </p:sp>
      <p:sp>
        <p:nvSpPr>
          <p:cNvPr id="4" name="Text Box 8"/>
          <p:cNvSpPr txBox="1"/>
          <p:nvPr/>
        </p:nvSpPr>
        <p:spPr>
          <a:xfrm>
            <a:off x="647700" y="685800"/>
            <a:ext cx="7848600" cy="5943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24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Learning Overview</a:t>
            </a:r>
            <a:endParaRPr lang="en-US" sz="3200" dirty="0">
              <a:solidFill>
                <a:srgbClr val="000066"/>
              </a:solidFill>
              <a:latin typeface="Century Gothic"/>
              <a:ea typeface="Calibri"/>
              <a:cs typeface="Century Gothic"/>
            </a:endParaRP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Overview of Mandated Tasks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spc="-2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Supervision or Monitoring of the Ceasefire Agreement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spc="-2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Provision of a Secure and Stable Environment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spc="-2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Facilitating the Political Process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spc="-2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Facilitating the Delivery of Humanitarian Assistance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spc="-2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Supporting Poverty Reduction and Economic Development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endParaRPr lang="en-US" sz="2400" dirty="0">
              <a:solidFill>
                <a:srgbClr val="8D9C36"/>
              </a:solidFill>
              <a:latin typeface="Century Gothic"/>
              <a:ea typeface="Calibri"/>
              <a:cs typeface="Century Gothic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601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Overview of Mandated Tasks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671935"/>
            <a:ext cx="777240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dirty="0" smtClean="0">
                <a:latin typeface="Century Gothic"/>
                <a:cs typeface="Century Gothic"/>
              </a:rPr>
              <a:t>The range of mandated tasks may be categorized in the following way: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Core business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err="1" smtClean="0">
                <a:latin typeface="Century Gothic"/>
                <a:cs typeface="Century Gothic"/>
              </a:rPr>
              <a:t>Peacebuilding</a:t>
            </a:r>
            <a:r>
              <a:rPr lang="en-US" sz="2400" dirty="0" smtClean="0">
                <a:latin typeface="Century Gothic"/>
                <a:cs typeface="Century Gothic"/>
              </a:rPr>
              <a:t> activities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Support roles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Cross-cutting </a:t>
            </a:r>
            <a:r>
              <a:rPr lang="en-US" sz="2400" dirty="0">
                <a:latin typeface="Century Gothic"/>
                <a:cs typeface="Century Gothic"/>
              </a:rPr>
              <a:t>t</a:t>
            </a:r>
            <a:r>
              <a:rPr lang="en-US" sz="2400" dirty="0" smtClean="0">
                <a:latin typeface="Century Gothic"/>
                <a:cs typeface="Century Gothic"/>
              </a:rPr>
              <a:t>hematic </a:t>
            </a:r>
            <a:r>
              <a:rPr lang="en-US" sz="2400" dirty="0">
                <a:latin typeface="Century Gothic"/>
                <a:cs typeface="Century Gothic"/>
              </a:rPr>
              <a:t>t</a:t>
            </a:r>
            <a:r>
              <a:rPr lang="en-US" sz="2400" dirty="0" smtClean="0">
                <a:latin typeface="Century Gothic"/>
                <a:cs typeface="Century Gothic"/>
              </a:rPr>
              <a:t>asks</a:t>
            </a:r>
          </a:p>
        </p:txBody>
      </p:sp>
      <p:pic>
        <p:nvPicPr>
          <p:cNvPr id="13" name="Picture 12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191980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14400" y="1066800"/>
            <a:ext cx="7391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The Core Business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Supervision or monitoring of the ceasefire agreement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Provision of a secure and stable environment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Facilitating the political process</a:t>
            </a: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148417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14400" y="1066800"/>
            <a:ext cx="739140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err="1" smtClean="0">
                <a:solidFill>
                  <a:srgbClr val="8D9C36"/>
                </a:solidFill>
                <a:latin typeface="Century Gothic"/>
                <a:cs typeface="Century Gothic"/>
              </a:rPr>
              <a:t>Peacebuilding</a:t>
            </a: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 Activities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Mine action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Disarmament, demobilization and reintegration (DDR) of combatants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Security sector </a:t>
            </a:r>
            <a:r>
              <a:rPr lang="en-US" sz="2400" dirty="0">
                <a:latin typeface="Century Gothic"/>
                <a:cs typeface="Century Gothic"/>
              </a:rPr>
              <a:t>r</a:t>
            </a:r>
            <a:r>
              <a:rPr lang="en-US" sz="2400" dirty="0" smtClean="0">
                <a:latin typeface="Century Gothic"/>
                <a:cs typeface="Century Gothic"/>
              </a:rPr>
              <a:t>eform (SSR)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Rule of law (ROL)-related activities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Protection and promotion of human rights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Electoral assistance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Support to the restoration and extension of state authority</a:t>
            </a: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3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1900463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14400" y="1066800"/>
            <a:ext cx="7391400" cy="26007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Support Roles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Facilitating the delivery of humanitarian assistance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Cooperating and coordinating with mission partners to support poverty reduction and economic development</a:t>
            </a: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07212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</p:spTree>
    <p:extLst>
      <p:ext uri="{BB962C8B-B14F-4D97-AF65-F5344CB8AC3E}">
        <p14:creationId xmlns:p14="http://schemas.microsoft.com/office/powerpoint/2010/main" val="933657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2981</TotalTime>
  <Words>734</Words>
  <Application>Microsoft Office PowerPoint</Application>
  <PresentationFormat>On-screen Show (4:3)</PresentationFormat>
  <Paragraphs>131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Century Gothic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Jenna</dc:creator>
  <cp:lastModifiedBy>UN</cp:lastModifiedBy>
  <cp:revision>84</cp:revision>
  <dcterms:created xsi:type="dcterms:W3CDTF">2015-12-09T18:20:24Z</dcterms:created>
  <dcterms:modified xsi:type="dcterms:W3CDTF">2016-08-01T12:12:49Z</dcterms:modified>
</cp:coreProperties>
</file>