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sldIdLst>
    <p:sldId id="256" r:id="rId2"/>
    <p:sldId id="259" r:id="rId3"/>
    <p:sldId id="260" r:id="rId4"/>
    <p:sldId id="261" r:id="rId5"/>
    <p:sldId id="262" r:id="rId6"/>
    <p:sldId id="271" r:id="rId7"/>
    <p:sldId id="280" r:id="rId8"/>
    <p:sldId id="281" r:id="rId9"/>
    <p:sldId id="282" r:id="rId10"/>
    <p:sldId id="283" r:id="rId11"/>
    <p:sldId id="263" r:id="rId12"/>
    <p:sldId id="284" r:id="rId13"/>
    <p:sldId id="285" r:id="rId14"/>
    <p:sldId id="286" r:id="rId15"/>
    <p:sldId id="287" r:id="rId16"/>
    <p:sldId id="272" r:id="rId17"/>
    <p:sldId id="288" r:id="rId18"/>
    <p:sldId id="289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8EB4E3"/>
    <a:srgbClr val="8D9C36"/>
    <a:srgbClr val="DCE6F2"/>
    <a:srgbClr val="00201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957" y="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3BE4ED-94A0-F245-A29C-D6F396B8B8FD}" type="doc">
      <dgm:prSet loTypeId="urn:microsoft.com/office/officeart/2005/8/layout/process2" loCatId="" qsTypeId="urn:microsoft.com/office/officeart/2005/8/quickstyle/simple4" qsCatId="simple" csTypeId="urn:microsoft.com/office/officeart/2005/8/colors/accent1_2" csCatId="accent1" phldr="1"/>
      <dgm:spPr/>
    </dgm:pt>
    <dgm:pt modelId="{263B4D60-6D29-0C45-BC6C-0593F18077B7}">
      <dgm:prSet phldrT="[Text]" custT="1"/>
      <dgm:spPr>
        <a:solidFill>
          <a:srgbClr val="8EB4E3"/>
        </a:solidFill>
        <a:ln>
          <a:solidFill>
            <a:srgbClr val="8EB4E3"/>
          </a:solidFill>
        </a:ln>
      </dgm:spPr>
      <dgm:t>
        <a:bodyPr/>
        <a:lstStyle/>
        <a:p>
          <a:pPr marL="247650" indent="-247650" algn="l"/>
          <a:r>
            <a:rPr lang="en-US" sz="1400" dirty="0" smtClean="0">
              <a:solidFill>
                <a:srgbClr val="000000"/>
              </a:solidFill>
              <a:latin typeface="Century Gothic"/>
              <a:cs typeface="Century Gothic"/>
            </a:rPr>
            <a:t>1.  Initial Consultation with relevant UN actors, host government, parties on the ground and other partners</a:t>
          </a:r>
          <a:endParaRPr lang="en-US" sz="1400" dirty="0">
            <a:solidFill>
              <a:srgbClr val="000000"/>
            </a:solidFill>
            <a:latin typeface="Century Gothic"/>
            <a:cs typeface="Century Gothic"/>
          </a:endParaRPr>
        </a:p>
      </dgm:t>
    </dgm:pt>
    <dgm:pt modelId="{6F4C7285-7879-6C48-8FDB-8AA3A2996613}" type="parTrans" cxnId="{62F4B830-F9B8-5C43-8131-7264D073CF26}">
      <dgm:prSet/>
      <dgm:spPr/>
      <dgm:t>
        <a:bodyPr/>
        <a:lstStyle/>
        <a:p>
          <a:endParaRPr lang="en-US"/>
        </a:p>
      </dgm:t>
    </dgm:pt>
    <dgm:pt modelId="{6D3CAFC3-9006-6E4B-A6A6-73D75784605A}" type="sibTrans" cxnId="{62F4B830-F9B8-5C43-8131-7264D073CF26}">
      <dgm:prSet/>
      <dgm:spPr>
        <a:solidFill>
          <a:srgbClr val="8D9C36"/>
        </a:solidFill>
        <a:ln>
          <a:solidFill>
            <a:srgbClr val="8D9C36"/>
          </a:solidFill>
        </a:ln>
      </dgm:spPr>
      <dgm:t>
        <a:bodyPr/>
        <a:lstStyle/>
        <a:p>
          <a:endParaRPr lang="en-US"/>
        </a:p>
      </dgm:t>
    </dgm:pt>
    <dgm:pt modelId="{F2620018-4D4C-BF4D-8660-4374D5D89308}">
      <dgm:prSet phldrT="[Text]" custT="1"/>
      <dgm:spPr>
        <a:solidFill>
          <a:srgbClr val="8EB4E3"/>
        </a:solidFill>
        <a:ln>
          <a:solidFill>
            <a:srgbClr val="8EB4E3"/>
          </a:solidFill>
        </a:ln>
      </dgm:spPr>
      <dgm:t>
        <a:bodyPr/>
        <a:lstStyle/>
        <a:p>
          <a:pPr marL="252413" indent="-252413" algn="l"/>
          <a:r>
            <a:rPr lang="en-US" sz="1400" dirty="0" smtClean="0">
              <a:solidFill>
                <a:srgbClr val="000000"/>
              </a:solidFill>
              <a:latin typeface="Century Gothic"/>
              <a:cs typeface="Century Gothic"/>
            </a:rPr>
            <a:t>2.  Secretary-General may request a strategic assessment to identify possible options for UN engagement</a:t>
          </a:r>
          <a:endParaRPr lang="en-US" sz="1400" dirty="0"/>
        </a:p>
      </dgm:t>
    </dgm:pt>
    <dgm:pt modelId="{09835DD6-5797-0F4D-AE5E-1A3468ACD02A}" type="parTrans" cxnId="{A1632D5B-CBBC-7B4E-9A13-235BC01760C6}">
      <dgm:prSet/>
      <dgm:spPr/>
      <dgm:t>
        <a:bodyPr/>
        <a:lstStyle/>
        <a:p>
          <a:endParaRPr lang="en-US"/>
        </a:p>
      </dgm:t>
    </dgm:pt>
    <dgm:pt modelId="{8C6CFD7C-1FDA-5E47-9765-2289A6708BAD}" type="sibTrans" cxnId="{A1632D5B-CBBC-7B4E-9A13-235BC01760C6}">
      <dgm:prSet/>
      <dgm:spPr>
        <a:solidFill>
          <a:srgbClr val="8D9C36"/>
        </a:solidFill>
        <a:ln>
          <a:solidFill>
            <a:srgbClr val="8D9C36"/>
          </a:solidFill>
        </a:ln>
      </dgm:spPr>
      <dgm:t>
        <a:bodyPr/>
        <a:lstStyle/>
        <a:p>
          <a:endParaRPr lang="en-US"/>
        </a:p>
      </dgm:t>
    </dgm:pt>
    <dgm:pt modelId="{258DF691-5559-CD45-923E-1AD7DEFFD5C9}">
      <dgm:prSet phldrT="[Text]" custT="1"/>
      <dgm:spPr>
        <a:solidFill>
          <a:srgbClr val="8EB4E3"/>
        </a:solidFill>
        <a:ln>
          <a:solidFill>
            <a:srgbClr val="8EB4E3"/>
          </a:solidFill>
        </a:ln>
      </dgm:spPr>
      <dgm:t>
        <a:bodyPr/>
        <a:lstStyle/>
        <a:p>
          <a:pPr marL="241300" indent="-241300" algn="l"/>
          <a:r>
            <a:rPr lang="en-US" sz="1400" dirty="0" smtClean="0">
              <a:solidFill>
                <a:srgbClr val="000000"/>
              </a:solidFill>
              <a:latin typeface="Century Gothic"/>
              <a:cs typeface="Century Gothic"/>
            </a:rPr>
            <a:t>3.  Technical field assessment mission will analyze and assess the overall security,</a:t>
          </a:r>
          <a:br>
            <a:rPr lang="en-US" sz="1400" dirty="0" smtClean="0">
              <a:solidFill>
                <a:srgbClr val="000000"/>
              </a:solidFill>
              <a:latin typeface="Century Gothic"/>
              <a:cs typeface="Century Gothic"/>
            </a:rPr>
          </a:br>
          <a:r>
            <a:rPr lang="en-US" sz="1400" dirty="0" smtClean="0">
              <a:solidFill>
                <a:srgbClr val="000000"/>
              </a:solidFill>
              <a:latin typeface="Century Gothic"/>
              <a:cs typeface="Century Gothic"/>
            </a:rPr>
            <a:t>political, military, humanitarian and human rights situation on the ground</a:t>
          </a:r>
          <a:endParaRPr lang="en-US" sz="1400" dirty="0"/>
        </a:p>
      </dgm:t>
    </dgm:pt>
    <dgm:pt modelId="{01487CBF-2167-B243-B076-F85D0B60059D}" type="parTrans" cxnId="{3EDA7CEE-597F-674A-842E-4C7466282DBF}">
      <dgm:prSet/>
      <dgm:spPr/>
      <dgm:t>
        <a:bodyPr/>
        <a:lstStyle/>
        <a:p>
          <a:endParaRPr lang="en-US"/>
        </a:p>
      </dgm:t>
    </dgm:pt>
    <dgm:pt modelId="{BDCFABF4-C087-CB49-B6A7-B43BB76B5113}" type="sibTrans" cxnId="{3EDA7CEE-597F-674A-842E-4C7466282DBF}">
      <dgm:prSet/>
      <dgm:spPr>
        <a:solidFill>
          <a:srgbClr val="8D9C36"/>
        </a:solidFill>
        <a:ln>
          <a:solidFill>
            <a:srgbClr val="8D9C36"/>
          </a:solidFill>
        </a:ln>
      </dgm:spPr>
      <dgm:t>
        <a:bodyPr/>
        <a:lstStyle/>
        <a:p>
          <a:endParaRPr lang="en-US"/>
        </a:p>
      </dgm:t>
    </dgm:pt>
    <dgm:pt modelId="{B366C658-77D4-3C4A-8F5D-F98611D38D09}">
      <dgm:prSet phldrT="[Text]" custT="1"/>
      <dgm:spPr>
        <a:solidFill>
          <a:srgbClr val="8EB4E3"/>
        </a:solidFill>
        <a:ln>
          <a:solidFill>
            <a:srgbClr val="8EB4E3"/>
          </a:solidFill>
        </a:ln>
      </dgm:spPr>
      <dgm:t>
        <a:bodyPr/>
        <a:lstStyle/>
        <a:p>
          <a:pPr algn="l">
            <a:spcAft>
              <a:spcPts val="0"/>
            </a:spcAft>
          </a:pPr>
          <a:r>
            <a:rPr lang="en-US" sz="1400" dirty="0" smtClean="0">
              <a:solidFill>
                <a:srgbClr val="000000"/>
              </a:solidFill>
              <a:latin typeface="Century Gothic"/>
              <a:cs typeface="Century Gothic"/>
            </a:rPr>
            <a:t>4.  Security Council adopts a resolution with the mission mandate</a:t>
          </a:r>
          <a:endParaRPr lang="en-US" sz="1400" dirty="0"/>
        </a:p>
      </dgm:t>
    </dgm:pt>
    <dgm:pt modelId="{6A391D51-F8B3-B14C-82D4-2B3CFA3F0AAE}" type="parTrans" cxnId="{064C745E-E4F7-FA45-B876-ED3695A1BF33}">
      <dgm:prSet/>
      <dgm:spPr/>
      <dgm:t>
        <a:bodyPr/>
        <a:lstStyle/>
        <a:p>
          <a:endParaRPr lang="en-US"/>
        </a:p>
      </dgm:t>
    </dgm:pt>
    <dgm:pt modelId="{126CD5CE-86AF-684D-A2BA-71BC0B477620}" type="sibTrans" cxnId="{064C745E-E4F7-FA45-B876-ED3695A1BF33}">
      <dgm:prSet/>
      <dgm:spPr>
        <a:solidFill>
          <a:srgbClr val="8D9C36"/>
        </a:solidFill>
        <a:ln>
          <a:solidFill>
            <a:srgbClr val="8D9C36"/>
          </a:solidFill>
        </a:ln>
      </dgm:spPr>
      <dgm:t>
        <a:bodyPr/>
        <a:lstStyle/>
        <a:p>
          <a:endParaRPr lang="en-US"/>
        </a:p>
      </dgm:t>
    </dgm:pt>
    <dgm:pt modelId="{8AEEC8CE-07EF-F743-9E90-44D85E7C013A}" type="pres">
      <dgm:prSet presAssocID="{7A3BE4ED-94A0-F245-A29C-D6F396B8B8FD}" presName="linearFlow" presStyleCnt="0">
        <dgm:presLayoutVars>
          <dgm:resizeHandles val="exact"/>
        </dgm:presLayoutVars>
      </dgm:prSet>
      <dgm:spPr/>
    </dgm:pt>
    <dgm:pt modelId="{E7876115-4A5F-F04F-821B-B61BD93B0C38}" type="pres">
      <dgm:prSet presAssocID="{263B4D60-6D29-0C45-BC6C-0593F18077B7}" presName="node" presStyleLbl="node1" presStyleIdx="0" presStyleCnt="4" custScaleX="3235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6E8AF6-2006-354A-93B2-495B56DC861C}" type="pres">
      <dgm:prSet presAssocID="{6D3CAFC3-9006-6E4B-A6A6-73D75784605A}" presName="sibTrans" presStyleLbl="sibTrans2D1" presStyleIdx="0" presStyleCnt="3"/>
      <dgm:spPr/>
      <dgm:t>
        <a:bodyPr/>
        <a:lstStyle/>
        <a:p>
          <a:endParaRPr lang="en-US"/>
        </a:p>
      </dgm:t>
    </dgm:pt>
    <dgm:pt modelId="{53FA065F-75DB-284B-9869-3C2F92A101D1}" type="pres">
      <dgm:prSet presAssocID="{6D3CAFC3-9006-6E4B-A6A6-73D75784605A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BDB2D853-F6FE-E54F-8888-32C3B81F41CC}" type="pres">
      <dgm:prSet presAssocID="{F2620018-4D4C-BF4D-8660-4374D5D89308}" presName="node" presStyleLbl="node1" presStyleIdx="1" presStyleCnt="4" custScaleX="3235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1C847E-5815-C440-A9EC-491E98D19BF8}" type="pres">
      <dgm:prSet presAssocID="{8C6CFD7C-1FDA-5E47-9765-2289A6708BAD}" presName="sibTrans" presStyleLbl="sibTrans2D1" presStyleIdx="1" presStyleCnt="3"/>
      <dgm:spPr/>
      <dgm:t>
        <a:bodyPr/>
        <a:lstStyle/>
        <a:p>
          <a:endParaRPr lang="en-US"/>
        </a:p>
      </dgm:t>
    </dgm:pt>
    <dgm:pt modelId="{5CE84413-0D10-D540-B5EB-4FF4C567B127}" type="pres">
      <dgm:prSet presAssocID="{8C6CFD7C-1FDA-5E47-9765-2289A6708BAD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DE23D760-9B91-C344-BA57-62268A04EDCF}" type="pres">
      <dgm:prSet presAssocID="{258DF691-5559-CD45-923E-1AD7DEFFD5C9}" presName="node" presStyleLbl="node1" presStyleIdx="2" presStyleCnt="4" custScaleX="3235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6DA80A-6874-8043-A3B6-344A2EBF2751}" type="pres">
      <dgm:prSet presAssocID="{BDCFABF4-C087-CB49-B6A7-B43BB76B5113}" presName="sibTrans" presStyleLbl="sibTrans2D1" presStyleIdx="2" presStyleCnt="3"/>
      <dgm:spPr/>
      <dgm:t>
        <a:bodyPr/>
        <a:lstStyle/>
        <a:p>
          <a:endParaRPr lang="en-US"/>
        </a:p>
      </dgm:t>
    </dgm:pt>
    <dgm:pt modelId="{2E5D37E8-C9B0-2644-83CA-821B03B0D756}" type="pres">
      <dgm:prSet presAssocID="{BDCFABF4-C087-CB49-B6A7-B43BB76B5113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72CE45FA-D477-2D44-AB33-75888BC29646}" type="pres">
      <dgm:prSet presAssocID="{B366C658-77D4-3C4A-8F5D-F98611D38D09}" presName="node" presStyleLbl="node1" presStyleIdx="3" presStyleCnt="4" custScaleX="3235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F4B830-F9B8-5C43-8131-7264D073CF26}" srcId="{7A3BE4ED-94A0-F245-A29C-D6F396B8B8FD}" destId="{263B4D60-6D29-0C45-BC6C-0593F18077B7}" srcOrd="0" destOrd="0" parTransId="{6F4C7285-7879-6C48-8FDB-8AA3A2996613}" sibTransId="{6D3CAFC3-9006-6E4B-A6A6-73D75784605A}"/>
    <dgm:cxn modelId="{83901CE9-73F0-6044-9F77-7A76EF6336F5}" type="presOf" srcId="{B366C658-77D4-3C4A-8F5D-F98611D38D09}" destId="{72CE45FA-D477-2D44-AB33-75888BC29646}" srcOrd="0" destOrd="0" presId="urn:microsoft.com/office/officeart/2005/8/layout/process2"/>
    <dgm:cxn modelId="{F9C6B99D-D1FE-FA4F-BC9C-8D9475B14052}" type="presOf" srcId="{7A3BE4ED-94A0-F245-A29C-D6F396B8B8FD}" destId="{8AEEC8CE-07EF-F743-9E90-44D85E7C013A}" srcOrd="0" destOrd="0" presId="urn:microsoft.com/office/officeart/2005/8/layout/process2"/>
    <dgm:cxn modelId="{A1632D5B-CBBC-7B4E-9A13-235BC01760C6}" srcId="{7A3BE4ED-94A0-F245-A29C-D6F396B8B8FD}" destId="{F2620018-4D4C-BF4D-8660-4374D5D89308}" srcOrd="1" destOrd="0" parTransId="{09835DD6-5797-0F4D-AE5E-1A3468ACD02A}" sibTransId="{8C6CFD7C-1FDA-5E47-9765-2289A6708BAD}"/>
    <dgm:cxn modelId="{1F5EB21C-A7A0-8145-9844-D203C655D7AB}" type="presOf" srcId="{263B4D60-6D29-0C45-BC6C-0593F18077B7}" destId="{E7876115-4A5F-F04F-821B-B61BD93B0C38}" srcOrd="0" destOrd="0" presId="urn:microsoft.com/office/officeart/2005/8/layout/process2"/>
    <dgm:cxn modelId="{6214745D-15D1-544C-98BF-2B37FE682C0E}" type="presOf" srcId="{6D3CAFC3-9006-6E4B-A6A6-73D75784605A}" destId="{296E8AF6-2006-354A-93B2-495B56DC861C}" srcOrd="0" destOrd="0" presId="urn:microsoft.com/office/officeart/2005/8/layout/process2"/>
    <dgm:cxn modelId="{3EDA7CEE-597F-674A-842E-4C7466282DBF}" srcId="{7A3BE4ED-94A0-F245-A29C-D6F396B8B8FD}" destId="{258DF691-5559-CD45-923E-1AD7DEFFD5C9}" srcOrd="2" destOrd="0" parTransId="{01487CBF-2167-B243-B076-F85D0B60059D}" sibTransId="{BDCFABF4-C087-CB49-B6A7-B43BB76B5113}"/>
    <dgm:cxn modelId="{D0C91A1F-8D1B-8646-93FC-B774A624138D}" type="presOf" srcId="{BDCFABF4-C087-CB49-B6A7-B43BB76B5113}" destId="{2E5D37E8-C9B0-2644-83CA-821B03B0D756}" srcOrd="1" destOrd="0" presId="urn:microsoft.com/office/officeart/2005/8/layout/process2"/>
    <dgm:cxn modelId="{69E3F439-7BE6-2247-9C96-2E40572CD671}" type="presOf" srcId="{8C6CFD7C-1FDA-5E47-9765-2289A6708BAD}" destId="{181C847E-5815-C440-A9EC-491E98D19BF8}" srcOrd="0" destOrd="0" presId="urn:microsoft.com/office/officeart/2005/8/layout/process2"/>
    <dgm:cxn modelId="{064C745E-E4F7-FA45-B876-ED3695A1BF33}" srcId="{7A3BE4ED-94A0-F245-A29C-D6F396B8B8FD}" destId="{B366C658-77D4-3C4A-8F5D-F98611D38D09}" srcOrd="3" destOrd="0" parTransId="{6A391D51-F8B3-B14C-82D4-2B3CFA3F0AAE}" sibTransId="{126CD5CE-86AF-684D-A2BA-71BC0B477620}"/>
    <dgm:cxn modelId="{2FCC7AB5-4FC9-174B-8D49-F1474477AEF7}" type="presOf" srcId="{6D3CAFC3-9006-6E4B-A6A6-73D75784605A}" destId="{53FA065F-75DB-284B-9869-3C2F92A101D1}" srcOrd="1" destOrd="0" presId="urn:microsoft.com/office/officeart/2005/8/layout/process2"/>
    <dgm:cxn modelId="{C2E1E94F-68E8-D947-826D-762BC74563AB}" type="presOf" srcId="{BDCFABF4-C087-CB49-B6A7-B43BB76B5113}" destId="{E46DA80A-6874-8043-A3B6-344A2EBF2751}" srcOrd="0" destOrd="0" presId="urn:microsoft.com/office/officeart/2005/8/layout/process2"/>
    <dgm:cxn modelId="{B6D7C9DB-886B-474B-978A-4A8E3706BCB9}" type="presOf" srcId="{8C6CFD7C-1FDA-5E47-9765-2289A6708BAD}" destId="{5CE84413-0D10-D540-B5EB-4FF4C567B127}" srcOrd="1" destOrd="0" presId="urn:microsoft.com/office/officeart/2005/8/layout/process2"/>
    <dgm:cxn modelId="{515BD741-EB71-8F4D-8810-557E091947F7}" type="presOf" srcId="{258DF691-5559-CD45-923E-1AD7DEFFD5C9}" destId="{DE23D760-9B91-C344-BA57-62268A04EDCF}" srcOrd="0" destOrd="0" presId="urn:microsoft.com/office/officeart/2005/8/layout/process2"/>
    <dgm:cxn modelId="{1D373EDB-930E-4B48-8390-87AE1B008538}" type="presOf" srcId="{F2620018-4D4C-BF4D-8660-4374D5D89308}" destId="{BDB2D853-F6FE-E54F-8888-32C3B81F41CC}" srcOrd="0" destOrd="0" presId="urn:microsoft.com/office/officeart/2005/8/layout/process2"/>
    <dgm:cxn modelId="{4BE6E71B-25E6-EF4C-BAB5-8E8045A607E7}" type="presParOf" srcId="{8AEEC8CE-07EF-F743-9E90-44D85E7C013A}" destId="{E7876115-4A5F-F04F-821B-B61BD93B0C38}" srcOrd="0" destOrd="0" presId="urn:microsoft.com/office/officeart/2005/8/layout/process2"/>
    <dgm:cxn modelId="{5C642B41-7701-AD4B-A5B7-EAC321970342}" type="presParOf" srcId="{8AEEC8CE-07EF-F743-9E90-44D85E7C013A}" destId="{296E8AF6-2006-354A-93B2-495B56DC861C}" srcOrd="1" destOrd="0" presId="urn:microsoft.com/office/officeart/2005/8/layout/process2"/>
    <dgm:cxn modelId="{119C194C-B06D-A14D-88E8-FF38414DD71C}" type="presParOf" srcId="{296E8AF6-2006-354A-93B2-495B56DC861C}" destId="{53FA065F-75DB-284B-9869-3C2F92A101D1}" srcOrd="0" destOrd="0" presId="urn:microsoft.com/office/officeart/2005/8/layout/process2"/>
    <dgm:cxn modelId="{94C56957-BEBB-0C4F-A9B7-D4319FCC659F}" type="presParOf" srcId="{8AEEC8CE-07EF-F743-9E90-44D85E7C013A}" destId="{BDB2D853-F6FE-E54F-8888-32C3B81F41CC}" srcOrd="2" destOrd="0" presId="urn:microsoft.com/office/officeart/2005/8/layout/process2"/>
    <dgm:cxn modelId="{F1AF5EC9-4D05-6744-A779-664725E70AE1}" type="presParOf" srcId="{8AEEC8CE-07EF-F743-9E90-44D85E7C013A}" destId="{181C847E-5815-C440-A9EC-491E98D19BF8}" srcOrd="3" destOrd="0" presId="urn:microsoft.com/office/officeart/2005/8/layout/process2"/>
    <dgm:cxn modelId="{C4795011-878A-5940-A07C-C21B5D928AE5}" type="presParOf" srcId="{181C847E-5815-C440-A9EC-491E98D19BF8}" destId="{5CE84413-0D10-D540-B5EB-4FF4C567B127}" srcOrd="0" destOrd="0" presId="urn:microsoft.com/office/officeart/2005/8/layout/process2"/>
    <dgm:cxn modelId="{146CA492-6815-4844-BB69-E085BB8961BC}" type="presParOf" srcId="{8AEEC8CE-07EF-F743-9E90-44D85E7C013A}" destId="{DE23D760-9B91-C344-BA57-62268A04EDCF}" srcOrd="4" destOrd="0" presId="urn:microsoft.com/office/officeart/2005/8/layout/process2"/>
    <dgm:cxn modelId="{68EA9ABE-9A87-7446-8693-70B7F85EE4A0}" type="presParOf" srcId="{8AEEC8CE-07EF-F743-9E90-44D85E7C013A}" destId="{E46DA80A-6874-8043-A3B6-344A2EBF2751}" srcOrd="5" destOrd="0" presId="urn:microsoft.com/office/officeart/2005/8/layout/process2"/>
    <dgm:cxn modelId="{4584E256-6627-B14F-90C0-3DB2C760EA8A}" type="presParOf" srcId="{E46DA80A-6874-8043-A3B6-344A2EBF2751}" destId="{2E5D37E8-C9B0-2644-83CA-821B03B0D756}" srcOrd="0" destOrd="0" presId="urn:microsoft.com/office/officeart/2005/8/layout/process2"/>
    <dgm:cxn modelId="{4C9166E7-9972-C249-979B-2EBF5201E537}" type="presParOf" srcId="{8AEEC8CE-07EF-F743-9E90-44D85E7C013A}" destId="{72CE45FA-D477-2D44-AB33-75888BC29646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876115-4A5F-F04F-821B-B61BD93B0C38}">
      <dsp:nvSpPr>
        <dsp:cNvPr id="0" name=""/>
        <dsp:cNvSpPr/>
      </dsp:nvSpPr>
      <dsp:spPr>
        <a:xfrm>
          <a:off x="0" y="4462"/>
          <a:ext cx="7543800" cy="829649"/>
        </a:xfrm>
        <a:prstGeom prst="roundRect">
          <a:avLst>
            <a:gd name="adj" fmla="val 10000"/>
          </a:avLst>
        </a:prstGeom>
        <a:solidFill>
          <a:srgbClr val="8EB4E3"/>
        </a:solidFill>
        <a:ln>
          <a:solidFill>
            <a:srgbClr val="8EB4E3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247650" lvl="0" indent="-24765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000000"/>
              </a:solidFill>
              <a:latin typeface="Century Gothic"/>
              <a:cs typeface="Century Gothic"/>
            </a:rPr>
            <a:t>1.  Initial Consultation with relevant UN actors, host government, parties on the ground and other partners</a:t>
          </a:r>
          <a:endParaRPr lang="en-US" sz="1400" kern="1200" dirty="0">
            <a:solidFill>
              <a:srgbClr val="000000"/>
            </a:solidFill>
            <a:latin typeface="Century Gothic"/>
            <a:cs typeface="Century Gothic"/>
          </a:endParaRPr>
        </a:p>
      </dsp:txBody>
      <dsp:txXfrm>
        <a:off x="24300" y="28762"/>
        <a:ext cx="7495200" cy="781049"/>
      </dsp:txXfrm>
    </dsp:sp>
    <dsp:sp modelId="{296E8AF6-2006-354A-93B2-495B56DC861C}">
      <dsp:nvSpPr>
        <dsp:cNvPr id="0" name=""/>
        <dsp:cNvSpPr/>
      </dsp:nvSpPr>
      <dsp:spPr>
        <a:xfrm rot="5400000">
          <a:off x="3616340" y="854853"/>
          <a:ext cx="311118" cy="373342"/>
        </a:xfrm>
        <a:prstGeom prst="rightArrow">
          <a:avLst>
            <a:gd name="adj1" fmla="val 60000"/>
            <a:gd name="adj2" fmla="val 50000"/>
          </a:avLst>
        </a:prstGeom>
        <a:solidFill>
          <a:srgbClr val="8D9C36"/>
        </a:solidFill>
        <a:ln>
          <a:solidFill>
            <a:srgbClr val="8D9C3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-5400000">
        <a:off x="3659897" y="885965"/>
        <a:ext cx="224006" cy="217783"/>
      </dsp:txXfrm>
    </dsp:sp>
    <dsp:sp modelId="{BDB2D853-F6FE-E54F-8888-32C3B81F41CC}">
      <dsp:nvSpPr>
        <dsp:cNvPr id="0" name=""/>
        <dsp:cNvSpPr/>
      </dsp:nvSpPr>
      <dsp:spPr>
        <a:xfrm>
          <a:off x="0" y="1248937"/>
          <a:ext cx="7543800" cy="829649"/>
        </a:xfrm>
        <a:prstGeom prst="roundRect">
          <a:avLst>
            <a:gd name="adj" fmla="val 10000"/>
          </a:avLst>
        </a:prstGeom>
        <a:solidFill>
          <a:srgbClr val="8EB4E3"/>
        </a:solidFill>
        <a:ln>
          <a:solidFill>
            <a:srgbClr val="8EB4E3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252413" lvl="0" indent="-252413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000000"/>
              </a:solidFill>
              <a:latin typeface="Century Gothic"/>
              <a:cs typeface="Century Gothic"/>
            </a:rPr>
            <a:t>2.  Secretary-General may request a strategic assessment to identify possible options for UN engagement</a:t>
          </a:r>
          <a:endParaRPr lang="en-US" sz="1400" kern="1200" dirty="0"/>
        </a:p>
      </dsp:txBody>
      <dsp:txXfrm>
        <a:off x="24300" y="1273237"/>
        <a:ext cx="7495200" cy="781049"/>
      </dsp:txXfrm>
    </dsp:sp>
    <dsp:sp modelId="{181C847E-5815-C440-A9EC-491E98D19BF8}">
      <dsp:nvSpPr>
        <dsp:cNvPr id="0" name=""/>
        <dsp:cNvSpPr/>
      </dsp:nvSpPr>
      <dsp:spPr>
        <a:xfrm rot="5400000">
          <a:off x="3616340" y="2099328"/>
          <a:ext cx="311118" cy="373342"/>
        </a:xfrm>
        <a:prstGeom prst="rightArrow">
          <a:avLst>
            <a:gd name="adj1" fmla="val 60000"/>
            <a:gd name="adj2" fmla="val 50000"/>
          </a:avLst>
        </a:prstGeom>
        <a:solidFill>
          <a:srgbClr val="8D9C36"/>
        </a:solidFill>
        <a:ln>
          <a:solidFill>
            <a:srgbClr val="8D9C3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-5400000">
        <a:off x="3659897" y="2130440"/>
        <a:ext cx="224006" cy="217783"/>
      </dsp:txXfrm>
    </dsp:sp>
    <dsp:sp modelId="{DE23D760-9B91-C344-BA57-62268A04EDCF}">
      <dsp:nvSpPr>
        <dsp:cNvPr id="0" name=""/>
        <dsp:cNvSpPr/>
      </dsp:nvSpPr>
      <dsp:spPr>
        <a:xfrm>
          <a:off x="0" y="2493412"/>
          <a:ext cx="7543800" cy="829649"/>
        </a:xfrm>
        <a:prstGeom prst="roundRect">
          <a:avLst>
            <a:gd name="adj" fmla="val 10000"/>
          </a:avLst>
        </a:prstGeom>
        <a:solidFill>
          <a:srgbClr val="8EB4E3"/>
        </a:solidFill>
        <a:ln>
          <a:solidFill>
            <a:srgbClr val="8EB4E3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241300" lvl="0" indent="-24130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solidFill>
                <a:srgbClr val="000000"/>
              </a:solidFill>
              <a:latin typeface="Century Gothic"/>
              <a:cs typeface="Century Gothic"/>
            </a:rPr>
            <a:t>3.  Technical field assessment mission will analyze and assess the overall security,</a:t>
          </a:r>
          <a:br>
            <a:rPr lang="en-US" sz="1400" kern="1200" dirty="0" smtClean="0">
              <a:solidFill>
                <a:srgbClr val="000000"/>
              </a:solidFill>
              <a:latin typeface="Century Gothic"/>
              <a:cs typeface="Century Gothic"/>
            </a:rPr>
          </a:br>
          <a:r>
            <a:rPr lang="en-US" sz="1400" kern="1200" dirty="0" smtClean="0">
              <a:solidFill>
                <a:srgbClr val="000000"/>
              </a:solidFill>
              <a:latin typeface="Century Gothic"/>
              <a:cs typeface="Century Gothic"/>
            </a:rPr>
            <a:t>political, military, humanitarian and human rights situation on the ground</a:t>
          </a:r>
          <a:endParaRPr lang="en-US" sz="1400" kern="1200" dirty="0"/>
        </a:p>
      </dsp:txBody>
      <dsp:txXfrm>
        <a:off x="24300" y="2517712"/>
        <a:ext cx="7495200" cy="781049"/>
      </dsp:txXfrm>
    </dsp:sp>
    <dsp:sp modelId="{E46DA80A-6874-8043-A3B6-344A2EBF2751}">
      <dsp:nvSpPr>
        <dsp:cNvPr id="0" name=""/>
        <dsp:cNvSpPr/>
      </dsp:nvSpPr>
      <dsp:spPr>
        <a:xfrm rot="5400000">
          <a:off x="3616340" y="3343803"/>
          <a:ext cx="311118" cy="373342"/>
        </a:xfrm>
        <a:prstGeom prst="rightArrow">
          <a:avLst>
            <a:gd name="adj1" fmla="val 60000"/>
            <a:gd name="adj2" fmla="val 50000"/>
          </a:avLst>
        </a:prstGeom>
        <a:solidFill>
          <a:srgbClr val="8D9C36"/>
        </a:solidFill>
        <a:ln>
          <a:solidFill>
            <a:srgbClr val="8D9C36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 rot="-5400000">
        <a:off x="3659897" y="3374915"/>
        <a:ext cx="224006" cy="217783"/>
      </dsp:txXfrm>
    </dsp:sp>
    <dsp:sp modelId="{72CE45FA-D477-2D44-AB33-75888BC29646}">
      <dsp:nvSpPr>
        <dsp:cNvPr id="0" name=""/>
        <dsp:cNvSpPr/>
      </dsp:nvSpPr>
      <dsp:spPr>
        <a:xfrm>
          <a:off x="0" y="3737887"/>
          <a:ext cx="7543800" cy="829649"/>
        </a:xfrm>
        <a:prstGeom prst="roundRect">
          <a:avLst>
            <a:gd name="adj" fmla="val 10000"/>
          </a:avLst>
        </a:prstGeom>
        <a:solidFill>
          <a:srgbClr val="8EB4E3"/>
        </a:solidFill>
        <a:ln>
          <a:solidFill>
            <a:srgbClr val="8EB4E3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400" kern="1200" dirty="0" smtClean="0">
              <a:solidFill>
                <a:srgbClr val="000000"/>
              </a:solidFill>
              <a:latin typeface="Century Gothic"/>
              <a:cs typeface="Century Gothic"/>
            </a:rPr>
            <a:t>4.  Security Council adopts a resolution with the mission mandate</a:t>
          </a:r>
          <a:endParaRPr lang="en-US" sz="1400" kern="1200" dirty="0"/>
        </a:p>
      </dsp:txBody>
      <dsp:txXfrm>
        <a:off x="24300" y="3762187"/>
        <a:ext cx="7495200" cy="781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810E5-B9E1-7E45-A0FB-1A55435B13DB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2A593-4382-9548-BCBC-9AFA9F58022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389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65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108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8215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810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20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8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81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81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42A593-4382-9548-BCBC-9AFA9F58022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8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8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3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44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2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319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848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02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4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2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88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0F566-BB43-490A-BB5D-934A8559B556}" type="datetimeFigureOut">
              <a:rPr lang="en-US" smtClean="0"/>
              <a:t>7/31/2016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61161-F363-4909-B3BA-F2D719A844E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1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90600" y="2667000"/>
            <a:ext cx="7223343" cy="1977390"/>
            <a:chOff x="990600" y="2142669"/>
            <a:chExt cx="7223343" cy="1977390"/>
          </a:xfrm>
        </p:grpSpPr>
        <p:sp>
          <p:nvSpPr>
            <p:cNvPr id="5" name="Rectangle 4"/>
            <p:cNvSpPr/>
            <p:nvPr/>
          </p:nvSpPr>
          <p:spPr>
            <a:xfrm>
              <a:off x="990600" y="2142669"/>
              <a:ext cx="7223342" cy="1977390"/>
            </a:xfrm>
            <a:prstGeom prst="rect">
              <a:avLst/>
            </a:prstGeom>
          </p:spPr>
        </p:sp>
        <p:sp>
          <p:nvSpPr>
            <p:cNvPr id="6" name="Text Box 6"/>
            <p:cNvSpPr txBox="1"/>
            <p:nvPr/>
          </p:nvSpPr>
          <p:spPr>
            <a:xfrm>
              <a:off x="1219200" y="3515104"/>
              <a:ext cx="6994743" cy="60495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800" dirty="0" smtClean="0">
                  <a:solidFill>
                    <a:srgbClr val="73802D"/>
                  </a:solidFill>
                  <a:effectLst/>
                  <a:latin typeface="Century Gothic"/>
                  <a:ea typeface="Calibri"/>
                  <a:cs typeface="Century Gothic"/>
                </a:rPr>
                <a:t>Security Council Mandates in Practice</a:t>
              </a:r>
              <a:endParaRPr lang="en-US" sz="28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7" name="Text Box 7"/>
            <p:cNvSpPr txBox="1"/>
            <p:nvPr/>
          </p:nvSpPr>
          <p:spPr>
            <a:xfrm>
              <a:off x="1081009" y="2269077"/>
              <a:ext cx="2527753" cy="1309231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7200" spc="-500" dirty="0">
                  <a:solidFill>
                    <a:srgbClr val="002060"/>
                  </a:solidFill>
                  <a:effectLst/>
                  <a:latin typeface="Century Gothic"/>
                  <a:ea typeface="Calibri"/>
                  <a:cs typeface="Century Gothic"/>
                </a:rPr>
                <a:t>1. </a:t>
              </a:r>
              <a:r>
                <a:rPr lang="en-US" sz="7200" spc="-500" dirty="0" smtClean="0">
                  <a:solidFill>
                    <a:srgbClr val="002060"/>
                  </a:solidFill>
                  <a:effectLst/>
                  <a:latin typeface="Century Gothic"/>
                  <a:ea typeface="Calibri"/>
                  <a:cs typeface="Century Gothic"/>
                </a:rPr>
                <a:t>5</a:t>
              </a:r>
              <a:endParaRPr lang="en-US" sz="11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sp>
          <p:nvSpPr>
            <p:cNvPr id="8" name="Text Box 8"/>
            <p:cNvSpPr txBox="1"/>
            <p:nvPr/>
          </p:nvSpPr>
          <p:spPr>
            <a:xfrm>
              <a:off x="1219200" y="2142669"/>
              <a:ext cx="2112948" cy="478546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400" spc="1000" dirty="0">
                  <a:solidFill>
                    <a:srgbClr val="ADC5F1"/>
                  </a:solidFill>
                  <a:effectLst/>
                  <a:latin typeface="Century Gothic"/>
                  <a:ea typeface="Calibri"/>
                  <a:cs typeface="Century Gothic"/>
                </a:rPr>
                <a:t>Lesson</a:t>
              </a:r>
              <a:endParaRPr lang="en-US" sz="2400" dirty="0">
                <a:effectLst/>
                <a:latin typeface="Century Gothic"/>
                <a:ea typeface="Calibri"/>
                <a:cs typeface="Century Gothic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189242" y="3506075"/>
              <a:ext cx="6907321" cy="0"/>
            </a:xfrm>
            <a:prstGeom prst="line">
              <a:avLst/>
            </a:prstGeom>
            <a:ln>
              <a:gradFill>
                <a:gsLst>
                  <a:gs pos="0">
                    <a:schemeClr val="bg1"/>
                  </a:gs>
                  <a:gs pos="56000">
                    <a:schemeClr val="accent1">
                      <a:tint val="44500"/>
                      <a:satMod val="160000"/>
                    </a:schemeClr>
                  </a:gs>
                  <a:gs pos="100000">
                    <a:srgbClr val="ADC5F1"/>
                  </a:gs>
                </a:gsLst>
                <a:lin ang="5400000" scaled="0"/>
              </a:gra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0" name="Picture 9"/>
            <p:cNvPicPr/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13740" y="2410132"/>
              <a:ext cx="1138778" cy="967181"/>
            </a:xfrm>
            <a:prstGeom prst="rect">
              <a:avLst/>
            </a:prstGeom>
          </p:spPr>
        </p:pic>
      </p:grpSp>
      <p:sp>
        <p:nvSpPr>
          <p:cNvPr id="12" name="Text Box 8"/>
          <p:cNvSpPr txBox="1"/>
          <p:nvPr/>
        </p:nvSpPr>
        <p:spPr>
          <a:xfrm>
            <a:off x="1112028" y="1143000"/>
            <a:ext cx="7422372" cy="7620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000" spc="300" dirty="0">
                <a:solidFill>
                  <a:srgbClr val="ADC5F1"/>
                </a:solidFill>
                <a:effectLst/>
                <a:latin typeface="Century Gothic"/>
                <a:ea typeface="Calibri"/>
                <a:cs typeface="Century Gothic"/>
              </a:rPr>
              <a:t>Module 1: An Overview of United Nations Peacekeeping Operations</a:t>
            </a:r>
            <a:endParaRPr lang="en-US" sz="1100" spc="300" dirty="0">
              <a:effectLst/>
              <a:latin typeface="Century Gothic"/>
              <a:ea typeface="Calibri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2774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Translating the Security Council Mandate </a:t>
            </a:r>
          </a:p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into an Operational Framework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71700" y="1600200"/>
            <a:ext cx="25527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entury Gothic"/>
                <a:cs typeface="Century Gothic"/>
              </a:rPr>
              <a:t>Multi-Year Plans</a:t>
            </a:r>
            <a:endParaRPr lang="en-US" dirty="0">
              <a:latin typeface="Century Gothic"/>
              <a:cs typeface="Century Gothic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05400" y="1600200"/>
            <a:ext cx="25527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entury Gothic"/>
                <a:cs typeface="Century Gothic"/>
              </a:rPr>
              <a:t>Annual Plans</a:t>
            </a:r>
            <a:endParaRPr lang="en-US" dirty="0">
              <a:latin typeface="Century Gothic"/>
              <a:cs typeface="Century Gothic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981200"/>
            <a:ext cx="7924800" cy="1371600"/>
          </a:xfrm>
          <a:prstGeom prst="rect">
            <a:avLst/>
          </a:prstGeom>
          <a:solidFill>
            <a:srgbClr val="DCE6F2"/>
          </a:solidFill>
          <a:ln>
            <a:solidFill>
              <a:srgbClr val="DCE6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57200" y="3505200"/>
            <a:ext cx="7924800" cy="1371600"/>
          </a:xfrm>
          <a:prstGeom prst="rect">
            <a:avLst/>
          </a:prstGeom>
          <a:solidFill>
            <a:srgbClr val="8EB4E3"/>
          </a:solidFill>
          <a:ln>
            <a:solidFill>
              <a:srgbClr val="8EB4E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57200" y="5029200"/>
            <a:ext cx="7924800" cy="13716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9812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entury Gothic"/>
                <a:cs typeface="Century Gothic"/>
              </a:rPr>
              <a:t>UN-wide and multi-agency plans</a:t>
            </a:r>
            <a:endParaRPr lang="en-US" sz="1600" dirty="0">
              <a:latin typeface="Century Gothic"/>
              <a:cs typeface="Century Gothic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57200" y="3505200"/>
            <a:ext cx="1600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entury Gothic"/>
                <a:cs typeface="Century Gothic"/>
              </a:rPr>
              <a:t>Mission-wide plans</a:t>
            </a:r>
            <a:endParaRPr lang="en-US" sz="1600" dirty="0">
              <a:latin typeface="Century Gothic"/>
              <a:cs typeface="Century Gothic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57200" y="5029200"/>
            <a:ext cx="1600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latin typeface="Century Gothic"/>
                <a:cs typeface="Century Gothic"/>
              </a:rPr>
              <a:t>Component-level plans</a:t>
            </a:r>
            <a:endParaRPr lang="en-US" sz="1600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38400" y="1981200"/>
            <a:ext cx="2743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en-US" sz="1600" dirty="0" smtClean="0">
                <a:latin typeface="Century Gothic"/>
                <a:cs typeface="Century Gothic"/>
              </a:rPr>
              <a:t>UN Integrated Strategic Framework (ISF)</a:t>
            </a:r>
          </a:p>
          <a:p>
            <a:pPr marL="285750" indent="-285750">
              <a:buFont typeface="Wingdings" charset="2"/>
              <a:buChar char="§"/>
            </a:pPr>
            <a:r>
              <a:rPr lang="en-US" sz="1600" dirty="0" smtClean="0">
                <a:latin typeface="Century Gothic"/>
                <a:cs typeface="Century Gothic"/>
              </a:rPr>
              <a:t>Other UN and non-UN plans</a:t>
            </a:r>
            <a:endParaRPr lang="en-US" sz="1600" dirty="0">
              <a:latin typeface="Century Gothic"/>
              <a:cs typeface="Century Gothic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438400" y="3505200"/>
            <a:ext cx="2743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en-US" sz="1600" dirty="0" smtClean="0">
                <a:latin typeface="Century Gothic"/>
                <a:cs typeface="Century Gothic"/>
              </a:rPr>
              <a:t>Mission Concept (lifecycle of the UN field mission)</a:t>
            </a:r>
          </a:p>
          <a:p>
            <a:pPr marL="285750" indent="-285750">
              <a:buFont typeface="Wingdings" charset="2"/>
              <a:buChar char="§"/>
            </a:pPr>
            <a:r>
              <a:rPr lang="en-US" sz="1600" dirty="0" smtClean="0">
                <a:latin typeface="Century Gothic"/>
                <a:cs typeface="Century Gothic"/>
              </a:rPr>
              <a:t>Other mission plans</a:t>
            </a:r>
            <a:endParaRPr lang="en-US" sz="1600" dirty="0">
              <a:latin typeface="Century Gothic"/>
              <a:cs typeface="Century Gothic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486400" y="3505200"/>
            <a:ext cx="2857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en-US" sz="1600" dirty="0" smtClean="0">
                <a:latin typeface="Century Gothic"/>
                <a:cs typeface="Century Gothic"/>
              </a:rPr>
              <a:t>Mission results-based budget (RBB) </a:t>
            </a:r>
          </a:p>
          <a:p>
            <a:pPr marL="285750" indent="-285750">
              <a:buFont typeface="Wingdings" charset="2"/>
              <a:buChar char="§"/>
            </a:pPr>
            <a:r>
              <a:rPr lang="en-US" sz="1600" dirty="0" smtClean="0">
                <a:latin typeface="Century Gothic"/>
                <a:cs typeface="Century Gothic"/>
              </a:rPr>
              <a:t>Other mission plans</a:t>
            </a:r>
            <a:endParaRPr lang="en-US" sz="1600" dirty="0">
              <a:latin typeface="Century Gothic"/>
              <a:cs typeface="Century Gothic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38400" y="5029200"/>
            <a:ext cx="2819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en-US" sz="1600" dirty="0" smtClean="0">
                <a:solidFill>
                  <a:srgbClr val="FFFFFF"/>
                </a:solidFill>
                <a:latin typeface="Century Gothic"/>
                <a:cs typeface="Century Gothic"/>
              </a:rPr>
              <a:t>Multi-strategies or concepts of operation</a:t>
            </a:r>
          </a:p>
          <a:p>
            <a:pPr marL="285750" indent="-285750">
              <a:buFont typeface="Wingdings" charset="2"/>
              <a:buChar char="§"/>
            </a:pPr>
            <a:r>
              <a:rPr lang="en-US" sz="1600" dirty="0" smtClean="0">
                <a:solidFill>
                  <a:srgbClr val="FFFFFF"/>
                </a:solidFill>
                <a:latin typeface="Century Gothic"/>
                <a:cs typeface="Century Gothic"/>
              </a:rPr>
              <a:t>Multi-year </a:t>
            </a:r>
            <a:r>
              <a:rPr lang="en-US" sz="1600" dirty="0" err="1" smtClean="0">
                <a:solidFill>
                  <a:srgbClr val="FFFFFF"/>
                </a:solidFill>
                <a:latin typeface="Century Gothic"/>
                <a:cs typeface="Century Gothic"/>
              </a:rPr>
              <a:t>programme</a:t>
            </a:r>
            <a:r>
              <a:rPr lang="en-US" sz="1600" dirty="0" smtClean="0">
                <a:solidFill>
                  <a:srgbClr val="FFFFFF"/>
                </a:solidFill>
                <a:latin typeface="Century Gothic"/>
                <a:cs typeface="Century Gothic"/>
              </a:rPr>
              <a:t> plans</a:t>
            </a:r>
            <a:endParaRPr lang="en-US" sz="16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486400" y="5029200"/>
            <a:ext cx="2857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§"/>
            </a:pPr>
            <a:r>
              <a:rPr lang="en-US" sz="1600" dirty="0" smtClean="0">
                <a:solidFill>
                  <a:srgbClr val="FFFFFF"/>
                </a:solidFill>
                <a:latin typeface="Century Gothic"/>
                <a:cs typeface="Century Gothic"/>
              </a:rPr>
              <a:t>Annual </a:t>
            </a:r>
            <a:r>
              <a:rPr lang="en-US" sz="1600" dirty="0" err="1" smtClean="0">
                <a:solidFill>
                  <a:srgbClr val="FFFFFF"/>
                </a:solidFill>
                <a:latin typeface="Century Gothic"/>
                <a:cs typeface="Century Gothic"/>
              </a:rPr>
              <a:t>workplan</a:t>
            </a:r>
            <a:r>
              <a:rPr lang="en-US" sz="1600" dirty="0" smtClean="0">
                <a:solidFill>
                  <a:srgbClr val="FFFFFF"/>
                </a:solidFill>
                <a:latin typeface="Century Gothic"/>
                <a:cs typeface="Century Gothic"/>
              </a:rPr>
              <a:t> </a:t>
            </a:r>
          </a:p>
          <a:p>
            <a:pPr marL="285750" indent="-285750">
              <a:buFont typeface="Wingdings" charset="2"/>
              <a:buChar char="§"/>
            </a:pPr>
            <a:r>
              <a:rPr lang="en-US" sz="1600" dirty="0" smtClean="0">
                <a:solidFill>
                  <a:srgbClr val="FFFFFF"/>
                </a:solidFill>
                <a:latin typeface="Century Gothic"/>
                <a:cs typeface="Century Gothic"/>
              </a:rPr>
              <a:t>Project plans</a:t>
            </a:r>
            <a:endParaRPr lang="en-US" sz="16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5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99461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Integrated Strategic Framework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sz="2400" dirty="0">
                <a:latin typeface="Century Gothic"/>
                <a:cs typeface="Century Gothic"/>
              </a:rPr>
              <a:t>S</a:t>
            </a:r>
            <a:r>
              <a:rPr lang="en-US" sz="2400" dirty="0" smtClean="0">
                <a:latin typeface="Century Gothic"/>
                <a:cs typeface="Century Gothic"/>
              </a:rPr>
              <a:t>trategic plan for PKO and </a:t>
            </a:r>
          </a:p>
          <a:p>
            <a:pPr marL="342900">
              <a:spcAft>
                <a:spcPts val="600"/>
              </a:spcAft>
            </a:pPr>
            <a:r>
              <a:rPr lang="en-US" sz="2400" dirty="0" smtClean="0">
                <a:latin typeface="Century Gothic"/>
                <a:cs typeface="Century Gothic"/>
              </a:rPr>
              <a:t>UN Country Team (UNCT)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Combines UN mandates and </a:t>
            </a:r>
          </a:p>
          <a:p>
            <a:pPr marL="342900">
              <a:spcAft>
                <a:spcPts val="600"/>
              </a:spcAft>
            </a:pPr>
            <a:r>
              <a:rPr lang="en-US" sz="2400" dirty="0" smtClean="0">
                <a:latin typeface="Century Gothic"/>
                <a:cs typeface="Century Gothic"/>
              </a:rPr>
              <a:t>resources</a:t>
            </a:r>
          </a:p>
          <a:p>
            <a:pPr marL="342900" indent="-342900"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UN’s strategic </a:t>
            </a:r>
          </a:p>
          <a:p>
            <a:pPr indent="342900"/>
            <a:r>
              <a:rPr lang="en-US" sz="2400" dirty="0" smtClean="0">
                <a:latin typeface="Century Gothic"/>
                <a:cs typeface="Century Gothic"/>
              </a:rPr>
              <a:t>objectives for peace </a:t>
            </a:r>
          </a:p>
          <a:p>
            <a:pPr indent="342900"/>
            <a:r>
              <a:rPr lang="en-US" sz="2400" dirty="0" smtClean="0">
                <a:latin typeface="Century Gothic"/>
                <a:cs typeface="Century Gothic"/>
              </a:rPr>
              <a:t>consolidation in a </a:t>
            </a:r>
          </a:p>
          <a:p>
            <a:pPr indent="342900"/>
            <a:r>
              <a:rPr lang="en-US" sz="2400" dirty="0" smtClean="0">
                <a:latin typeface="Century Gothic"/>
                <a:cs typeface="Century Gothic"/>
              </a:rPr>
              <a:t>country</a:t>
            </a:r>
            <a:endParaRPr lang="en-US" sz="2400" dirty="0">
              <a:latin typeface="Century Gothic"/>
              <a:cs typeface="Century Gothic"/>
            </a:endParaRPr>
          </a:p>
        </p:txBody>
      </p:sp>
      <p:sp>
        <p:nvSpPr>
          <p:cNvPr id="2" name="Oval 1"/>
          <p:cNvSpPr/>
          <p:nvPr/>
        </p:nvSpPr>
        <p:spPr>
          <a:xfrm>
            <a:off x="5105400" y="3962400"/>
            <a:ext cx="2971800" cy="1905000"/>
          </a:xfrm>
          <a:prstGeom prst="ellipse">
            <a:avLst/>
          </a:prstGeom>
          <a:solidFill>
            <a:srgbClr val="DCE6F2"/>
          </a:solidFill>
          <a:ln w="19050" cmpd="sng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7" name="Oval 16"/>
          <p:cNvSpPr/>
          <p:nvPr/>
        </p:nvSpPr>
        <p:spPr>
          <a:xfrm>
            <a:off x="5410200" y="3200400"/>
            <a:ext cx="2362200" cy="2133600"/>
          </a:xfrm>
          <a:prstGeom prst="ellipse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248400" y="4267200"/>
            <a:ext cx="2362200" cy="2133600"/>
          </a:xfrm>
          <a:prstGeom prst="ellipse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495800" y="4267200"/>
            <a:ext cx="2362200" cy="2133600"/>
          </a:xfrm>
          <a:prstGeom prst="ellipse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0" name="Text Box 5"/>
          <p:cNvSpPr txBox="1"/>
          <p:nvPr/>
        </p:nvSpPr>
        <p:spPr>
          <a:xfrm>
            <a:off x="5791200" y="3352800"/>
            <a:ext cx="1600200" cy="5334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entury Gothic"/>
                <a:ea typeface="ＭＳ 明朝"/>
                <a:cs typeface="Times New Roman"/>
              </a:rPr>
              <a:t>Humanitarian</a:t>
            </a:r>
            <a:endParaRPr lang="en-US" sz="1400" dirty="0">
              <a:effectLst/>
              <a:ea typeface="ＭＳ 明朝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entury Gothic"/>
                <a:ea typeface="ＭＳ 明朝"/>
                <a:cs typeface="Times New Roman"/>
              </a:rPr>
              <a:t>(CHAP/CAP)</a:t>
            </a:r>
            <a:endParaRPr lang="en-US" sz="1400" dirty="0">
              <a:effectLst/>
              <a:ea typeface="ＭＳ 明朝"/>
              <a:cs typeface="Times New Roman"/>
            </a:endParaRPr>
          </a:p>
        </p:txBody>
      </p:sp>
      <p:sp>
        <p:nvSpPr>
          <p:cNvPr id="21" name="Text Box 6"/>
          <p:cNvSpPr txBox="1"/>
          <p:nvPr/>
        </p:nvSpPr>
        <p:spPr>
          <a:xfrm>
            <a:off x="7010400" y="5257800"/>
            <a:ext cx="1524000" cy="5334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entury Gothic"/>
                <a:ea typeface="ＭＳ 明朝"/>
                <a:cs typeface="Times New Roman"/>
              </a:rPr>
              <a:t>Development</a:t>
            </a:r>
            <a:endParaRPr lang="en-US" sz="1400" dirty="0">
              <a:effectLst/>
              <a:ea typeface="ＭＳ 明朝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entury Gothic"/>
                <a:ea typeface="ＭＳ 明朝"/>
                <a:cs typeface="Times New Roman"/>
              </a:rPr>
              <a:t>(UNDAF, PRSP)</a:t>
            </a:r>
            <a:endParaRPr lang="en-US" sz="1400" dirty="0">
              <a:effectLst/>
              <a:ea typeface="ＭＳ 明朝"/>
              <a:cs typeface="Times New Roman"/>
            </a:endParaRPr>
          </a:p>
        </p:txBody>
      </p:sp>
      <p:sp>
        <p:nvSpPr>
          <p:cNvPr id="22" name="Text Box 7"/>
          <p:cNvSpPr txBox="1"/>
          <p:nvPr/>
        </p:nvSpPr>
        <p:spPr>
          <a:xfrm>
            <a:off x="4648200" y="5257800"/>
            <a:ext cx="1752600" cy="5334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entury Gothic"/>
                <a:ea typeface="ＭＳ 明朝"/>
                <a:cs typeface="Times New Roman"/>
              </a:rPr>
              <a:t>Peace &amp; Security </a:t>
            </a:r>
            <a:endParaRPr lang="en-US" sz="1400" dirty="0">
              <a:effectLst/>
              <a:ea typeface="ＭＳ 明朝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Century Gothic"/>
                <a:ea typeface="ＭＳ 明朝"/>
                <a:cs typeface="Times New Roman"/>
              </a:rPr>
              <a:t>(Mandate &amp; RBB)</a:t>
            </a:r>
            <a:endParaRPr lang="en-US" sz="1400" dirty="0">
              <a:effectLst/>
              <a:ea typeface="ＭＳ 明朝"/>
              <a:cs typeface="Times New Roman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6858000" y="2590800"/>
            <a:ext cx="832104" cy="533400"/>
          </a:xfrm>
          <a:prstGeom prst="ellipse">
            <a:avLst/>
          </a:prstGeom>
          <a:solidFill>
            <a:srgbClr val="DCE6F2"/>
          </a:solidFill>
          <a:ln w="19050" cmpd="sng">
            <a:solidFill>
              <a:srgbClr val="002060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772400" y="2667000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/>
                <a:cs typeface="Century Gothic"/>
              </a:rPr>
              <a:t>Scope of ISF</a:t>
            </a:r>
            <a:endParaRPr lang="en-US" sz="1400" dirty="0">
              <a:latin typeface="Century Gothic"/>
              <a:cs typeface="Century Gothic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7239000" y="3429000"/>
            <a:ext cx="0" cy="4572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5943600" y="3429000"/>
            <a:ext cx="0" cy="457200"/>
          </a:xfrm>
          <a:prstGeom prst="straightConnector1">
            <a:avLst/>
          </a:prstGeom>
          <a:ln>
            <a:solidFill>
              <a:srgbClr val="00206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4648200" y="4876800"/>
            <a:ext cx="304800" cy="3048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5638800" y="5943600"/>
            <a:ext cx="304800" cy="304800"/>
          </a:xfrm>
          <a:prstGeom prst="straightConnector1">
            <a:avLst/>
          </a:prstGeom>
          <a:ln>
            <a:solidFill>
              <a:srgbClr val="00206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 flipV="1">
            <a:off x="7162800" y="5867400"/>
            <a:ext cx="304800" cy="3048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8153400" y="4953000"/>
            <a:ext cx="304800" cy="304800"/>
          </a:xfrm>
          <a:prstGeom prst="straightConnector1">
            <a:avLst/>
          </a:prstGeom>
          <a:ln>
            <a:solidFill>
              <a:srgbClr val="00206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6200000" flipH="1">
            <a:off x="7315200" y="1981200"/>
            <a:ext cx="0" cy="457200"/>
          </a:xfrm>
          <a:prstGeom prst="straightConnector1">
            <a:avLst/>
          </a:prstGeom>
          <a:ln>
            <a:solidFill>
              <a:srgbClr val="00206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7772400" y="20574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/>
                <a:cs typeface="Century Gothic"/>
              </a:rPr>
              <a:t>Informs &amp; </a:t>
            </a:r>
          </a:p>
          <a:p>
            <a:r>
              <a:rPr lang="en-US" sz="1400" dirty="0" smtClean="0">
                <a:latin typeface="Century Gothic"/>
                <a:cs typeface="Century Gothic"/>
              </a:rPr>
              <a:t>Updates</a:t>
            </a:r>
            <a:endParaRPr lang="en-US" sz="1400" dirty="0">
              <a:latin typeface="Century Gothic"/>
              <a:cs typeface="Century Gothic"/>
            </a:endParaRPr>
          </a:p>
        </p:txBody>
      </p:sp>
      <p:cxnSp>
        <p:nvCxnSpPr>
          <p:cNvPr id="41" name="Straight Arrow Connector 40"/>
          <p:cNvCxnSpPr/>
          <p:nvPr/>
        </p:nvCxnSpPr>
        <p:spPr>
          <a:xfrm rot="16200000" flipH="1">
            <a:off x="7315200" y="2209800"/>
            <a:ext cx="0" cy="457200"/>
          </a:xfrm>
          <a:prstGeom prst="straightConnector1">
            <a:avLst/>
          </a:prstGeom>
          <a:ln>
            <a:solidFill>
              <a:srgbClr val="002060"/>
            </a:solidFill>
            <a:prstDash val="solid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6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8417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Mission Concept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Translates political intent of mandate into strategy, plans and guidance for all components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Informs component-level planning – military, civilian and police</a:t>
            </a:r>
            <a:endParaRPr lang="en-US" sz="2400" dirty="0">
              <a:latin typeface="Century Gothic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7</a:t>
            </a:r>
            <a:endParaRPr lang="en-US" sz="1400" dirty="0">
              <a:latin typeface="Century Gothic"/>
              <a:cs typeface="Century Gothic"/>
            </a:endParaRPr>
          </a:p>
        </p:txBody>
      </p:sp>
      <p:sp>
        <p:nvSpPr>
          <p:cNvPr id="2" name="Oval 1"/>
          <p:cNvSpPr/>
          <p:nvPr/>
        </p:nvSpPr>
        <p:spPr>
          <a:xfrm>
            <a:off x="2362200" y="3962400"/>
            <a:ext cx="2438400" cy="1295400"/>
          </a:xfrm>
          <a:prstGeom prst="ellipse">
            <a:avLst/>
          </a:prstGeom>
          <a:solidFill>
            <a:srgbClr val="DCE6F2">
              <a:alpha val="60000"/>
            </a:srgbClr>
          </a:solidFill>
          <a:ln>
            <a:solidFill>
              <a:srgbClr val="DCE6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Military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343400" y="3962400"/>
            <a:ext cx="2438400" cy="1295400"/>
          </a:xfrm>
          <a:prstGeom prst="ellipse">
            <a:avLst/>
          </a:prstGeom>
          <a:solidFill>
            <a:srgbClr val="8D9C36">
              <a:alpha val="63000"/>
            </a:srgbClr>
          </a:solidFill>
          <a:ln>
            <a:solidFill>
              <a:srgbClr val="8D9C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</a:rPr>
              <a:t>Civilian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352800" y="4800600"/>
            <a:ext cx="2438400" cy="1295400"/>
          </a:xfrm>
          <a:prstGeom prst="ellipse">
            <a:avLst/>
          </a:prstGeom>
          <a:solidFill>
            <a:srgbClr val="002060">
              <a:alpha val="64000"/>
            </a:srgbClr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Police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15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Concept of Operations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Outlines key security objectives, requirements and tasks for military and police components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Separate CONOPS for military and police</a:t>
            </a:r>
            <a:endParaRPr lang="en-US" sz="2400" dirty="0">
              <a:latin typeface="Century Gothic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8</a:t>
            </a:r>
            <a:endParaRPr lang="en-US" sz="1400" dirty="0">
              <a:latin typeface="Century Gothic"/>
              <a:cs typeface="Century Gothic"/>
            </a:endParaRPr>
          </a:p>
        </p:txBody>
      </p:sp>
      <p:pic>
        <p:nvPicPr>
          <p:cNvPr id="3" name="Picture 2" descr="PK Pic 8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3962400"/>
            <a:ext cx="3429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37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Rules of Engagement &amp; Directive on Use of Force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Guide </a:t>
            </a:r>
            <a:r>
              <a:rPr lang="en-US" sz="2400" b="1" u="sng" dirty="0" smtClean="0">
                <a:latin typeface="Century Gothic"/>
                <a:cs typeface="Century Gothic"/>
              </a:rPr>
              <a:t>use of force</a:t>
            </a:r>
            <a:endParaRPr lang="en-US" sz="2400" dirty="0" smtClean="0"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ROE for military component; DUF for police component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Guidance in accordance with mandate, UN Charter, international law</a:t>
            </a:r>
            <a:endParaRPr lang="en-US" sz="2400" dirty="0">
              <a:latin typeface="Century Gothic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9</a:t>
            </a:r>
            <a:endParaRPr lang="en-US" sz="1400" dirty="0">
              <a:latin typeface="Century Gothic"/>
              <a:cs typeface="Century Gothic"/>
            </a:endParaRPr>
          </a:p>
        </p:txBody>
      </p:sp>
      <p:pic>
        <p:nvPicPr>
          <p:cNvPr id="2" name="Picture 1" descr="PK Pic 5.jp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19" t="26428" r="16427"/>
          <a:stretch/>
        </p:blipFill>
        <p:spPr>
          <a:xfrm>
            <a:off x="5410200" y="4114800"/>
            <a:ext cx="3208225" cy="2245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932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Rules of Engagement &amp; Directive on Use of Force: The Importance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Use of force specific to mission and its mandate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Robust for volatile and potentially dangerous environments</a:t>
            </a: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Differs from national legal restrictions</a:t>
            </a:r>
            <a:endParaRPr lang="en-US" sz="2400" dirty="0">
              <a:latin typeface="Century Gothic"/>
              <a:cs typeface="Century Gothic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10</a:t>
            </a:r>
          </a:p>
        </p:txBody>
      </p:sp>
      <p:pic>
        <p:nvPicPr>
          <p:cNvPr id="3" name="Picture 2" descr="PK Pic 9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4267200"/>
            <a:ext cx="29718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71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14400" y="1066800"/>
            <a:ext cx="739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 smtClean="0">
                <a:solidFill>
                  <a:srgbClr val="8D9C36"/>
                </a:solidFill>
                <a:latin typeface="Century Gothic"/>
                <a:cs typeface="Century Gothic"/>
              </a:rPr>
              <a:t>Results-Based Budgeting</a:t>
            </a:r>
            <a:endParaRPr lang="en-US" sz="2800" dirty="0">
              <a:solidFill>
                <a:srgbClr val="8D9C36"/>
              </a:solidFill>
              <a:latin typeface="Century Gothic"/>
              <a:cs typeface="Century Gothic"/>
            </a:endParaRPr>
          </a:p>
          <a:p>
            <a:pPr marL="342900" indent="-342900"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latin typeface="Century Gothic"/>
                <a:cs typeface="Century Gothic"/>
              </a:rPr>
              <a:t>The budget process by PKOs to:</a:t>
            </a:r>
          </a:p>
          <a:p>
            <a:pPr marL="800100" lvl="1" indent="-342900">
              <a:spcAft>
                <a:spcPts val="600"/>
              </a:spcAft>
              <a:buFont typeface="Courier New"/>
              <a:buChar char="o"/>
            </a:pPr>
            <a:r>
              <a:rPr lang="en-US" sz="2400" dirty="0" smtClean="0">
                <a:latin typeface="Century Gothic"/>
                <a:cs typeface="Century Gothic"/>
              </a:rPr>
              <a:t>Get resources for activities</a:t>
            </a:r>
          </a:p>
          <a:p>
            <a:pPr marL="800100" lvl="1" indent="-342900">
              <a:spcAft>
                <a:spcPts val="600"/>
              </a:spcAft>
              <a:buFont typeface="Courier New"/>
              <a:buChar char="o"/>
            </a:pPr>
            <a:r>
              <a:rPr lang="en-US" sz="2400" dirty="0" smtClean="0">
                <a:latin typeface="Century Gothic"/>
                <a:cs typeface="Century Gothic"/>
              </a:rPr>
              <a:t>Measure performance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11</a:t>
            </a:r>
            <a:endParaRPr lang="en-US" sz="1400" dirty="0">
              <a:latin typeface="Century Gothic"/>
              <a:cs typeface="Century Gothic"/>
            </a:endParaRPr>
          </a:p>
        </p:txBody>
      </p:sp>
      <p:pic>
        <p:nvPicPr>
          <p:cNvPr id="3" name="Picture 2" descr="PK image 9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3505200"/>
            <a:ext cx="4292600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56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Monitoring the Mandate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1676400"/>
            <a:ext cx="73914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SC monitors implementation of mandate through regular reports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Secretary-General submits reports to SC regarding country’s situation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Reports used to adjust, change, assess completion of mandate</a:t>
            </a:r>
            <a:endParaRPr lang="en-US" sz="2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pic>
        <p:nvPicPr>
          <p:cNvPr id="6" name="Picture 5" descr="PK Photo 3.jp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18" t="11886"/>
          <a:stretch/>
        </p:blipFill>
        <p:spPr>
          <a:xfrm>
            <a:off x="5682349" y="4191000"/>
            <a:ext cx="2928251" cy="2063264"/>
          </a:xfrm>
          <a:prstGeom prst="rect">
            <a:avLst/>
          </a:prstGeom>
        </p:spPr>
      </p:pic>
      <p:sp>
        <p:nvSpPr>
          <p:cNvPr id="2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12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4531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Completion of the Mandate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1676400"/>
            <a:ext cx="73914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“Benchmarks” or “indicators for success” define successful completion of mandate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No standard “checklist” of benchmarks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Appropriate benchmarks adapted to each situation</a:t>
            </a:r>
            <a:endParaRPr lang="en-US" sz="2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13</a:t>
            </a:r>
            <a:endParaRPr lang="en-US" sz="1400" dirty="0">
              <a:latin typeface="Century Gothic"/>
              <a:cs typeface="Century Gothic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6553200" y="4419600"/>
            <a:ext cx="1981200" cy="1752600"/>
            <a:chOff x="6553200" y="4419600"/>
            <a:chExt cx="1981200" cy="1752600"/>
          </a:xfrm>
        </p:grpSpPr>
        <p:grpSp>
          <p:nvGrpSpPr>
            <p:cNvPr id="5" name="Group 4"/>
            <p:cNvGrpSpPr/>
            <p:nvPr/>
          </p:nvGrpSpPr>
          <p:grpSpPr>
            <a:xfrm>
              <a:off x="6934200" y="5105400"/>
              <a:ext cx="1565512" cy="761666"/>
              <a:chOff x="5522916" y="4383230"/>
              <a:chExt cx="1565512" cy="761666"/>
            </a:xfrm>
          </p:grpSpPr>
          <p:sp>
            <p:nvSpPr>
              <p:cNvPr id="3" name="Rectangle 2"/>
              <p:cNvSpPr/>
              <p:nvPr/>
            </p:nvSpPr>
            <p:spPr>
              <a:xfrm rot="8460000">
                <a:off x="5522916" y="4436584"/>
                <a:ext cx="304800" cy="708312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Rectangle 9"/>
              <p:cNvSpPr/>
              <p:nvPr/>
            </p:nvSpPr>
            <p:spPr>
              <a:xfrm rot="13860000">
                <a:off x="6161686" y="3758068"/>
                <a:ext cx="301580" cy="1551904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00206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Rectangle 5"/>
            <p:cNvSpPr/>
            <p:nvPr/>
          </p:nvSpPr>
          <p:spPr>
            <a:xfrm>
              <a:off x="6553200" y="4419600"/>
              <a:ext cx="1981200" cy="1752600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9504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Summary of Key Messages</a:t>
            </a:r>
            <a:endParaRPr lang="en-US" sz="3200" b="1" dirty="0" smtClean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Why peacekeeping personnel must know the mandate</a:t>
            </a: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How SC monitors mandate implementation</a:t>
            </a: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Key documents that “operationalize” SC mandates</a:t>
            </a: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Why all armed UN peacekeeping personnel must know ROE or DUF</a:t>
            </a:r>
            <a:endParaRPr lang="en-US" sz="2400" dirty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69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09600" y="685800"/>
            <a:ext cx="7924800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Aim</a:t>
            </a:r>
            <a:r>
              <a:rPr lang="en-US" sz="3200" b="1" dirty="0">
                <a:solidFill>
                  <a:srgbClr val="002060"/>
                </a:solidFill>
                <a:ea typeface="Calibri"/>
                <a:cs typeface="Times New Roman"/>
              </a:rPr>
              <a:t> </a:t>
            </a:r>
            <a:endParaRPr lang="en-US" sz="3200" b="1" dirty="0">
              <a:solidFill>
                <a:srgbClr val="002060"/>
              </a:solidFill>
              <a:effectLst/>
              <a:ea typeface="Calibri"/>
              <a:cs typeface="Times New Roman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To </a:t>
            </a: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explain how Security Council mandates are set up and used to direct a peacekeeping mission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50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Questions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6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8"/>
          <p:cNvSpPr txBox="1"/>
          <p:nvPr/>
        </p:nvSpPr>
        <p:spPr>
          <a:xfrm>
            <a:off x="685800" y="1828800"/>
            <a:ext cx="7772400" cy="14478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Activity</a:t>
            </a: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endParaRPr lang="en-US" sz="3200" b="1" dirty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en-US" sz="3200" b="1" dirty="0">
                <a:solidFill>
                  <a:srgbClr val="002060"/>
                </a:solidFill>
                <a:effectLst/>
                <a:latin typeface="Century Gothic"/>
                <a:ea typeface="Calibri"/>
                <a:cs typeface="Century Gothic"/>
              </a:rPr>
              <a:t>Learning Evaluation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endParaRPr lang="en-US" sz="2000" dirty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25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4800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Relevance </a:t>
            </a:r>
            <a:endParaRPr lang="en-US" sz="3200" b="1" dirty="0">
              <a:solidFill>
                <a:srgbClr val="002060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3200" spc="600" dirty="0">
              <a:solidFill>
                <a:srgbClr val="ADC5F1"/>
              </a:solidFill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All peacekeeping personnel need to: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Know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Follow</a:t>
            </a:r>
          </a:p>
          <a:p>
            <a:pPr marL="342900" marR="0" indent="-3429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Implement</a:t>
            </a:r>
          </a:p>
          <a:p>
            <a:pPr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dirty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t</a:t>
            </a: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he Security Council mandate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001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Box 8"/>
          <p:cNvSpPr txBox="1"/>
          <p:nvPr/>
        </p:nvSpPr>
        <p:spPr>
          <a:xfrm>
            <a:off x="685800" y="685800"/>
            <a:ext cx="77724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999"/>
              </a:lnSpc>
              <a:spcAft>
                <a:spcPts val="600"/>
              </a:spcAft>
            </a:pPr>
            <a:r>
              <a:rPr lang="en-US" sz="3200" b="1" dirty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Learning Outcomes </a:t>
            </a:r>
            <a:endParaRPr lang="en-US" sz="2000" dirty="0">
              <a:solidFill>
                <a:srgbClr val="002060"/>
              </a:solidFill>
              <a:latin typeface="Century Gothic"/>
              <a:ea typeface="Calibri"/>
              <a:cs typeface="Century Gothic"/>
            </a:endParaRPr>
          </a:p>
          <a:p>
            <a:pPr marL="0" marR="0">
              <a:lnSpc>
                <a:spcPct val="114999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400" dirty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Learners will:</a:t>
            </a: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Explain why peacekeeping personnel must know the mandate</a:t>
            </a: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Describe how Security Council (SC) monitors mandate implementation</a:t>
            </a: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List 3 key documents that “operationalize” SC mandates</a:t>
            </a:r>
          </a:p>
          <a:p>
            <a:pPr marL="342900" marR="0" indent="-342900">
              <a:lnSpc>
                <a:spcPct val="114999"/>
              </a:lnSpc>
              <a:spcBef>
                <a:spcPts val="0"/>
              </a:spcBef>
              <a:spcAft>
                <a:spcPts val="10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8D9C36"/>
                </a:solidFill>
                <a:effectLst/>
                <a:latin typeface="Century Gothic"/>
                <a:ea typeface="Calibri"/>
                <a:cs typeface="Century Gothic"/>
              </a:rPr>
              <a:t>Explain why all armed UN peacekeeping personnel must know rules of engagement (ROE) or directive on use of force (DUF)</a:t>
            </a:r>
            <a:endParaRPr lang="en-US" sz="2400" dirty="0">
              <a:solidFill>
                <a:srgbClr val="8D9C36"/>
              </a:solidFill>
              <a:effectLst/>
              <a:latin typeface="Century Gothic"/>
              <a:ea typeface="Calibri"/>
              <a:cs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23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/>
          <p:nvPr/>
        </p:nvSpPr>
        <p:spPr>
          <a:xfrm>
            <a:off x="647700" y="685800"/>
            <a:ext cx="7848600" cy="594360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20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Century Gothic"/>
                <a:ea typeface="Calibri"/>
                <a:cs typeface="Century Gothic"/>
              </a:rPr>
              <a:t>Lesson Overview</a:t>
            </a:r>
            <a:endParaRPr lang="en-US" sz="800" spc="600" dirty="0">
              <a:solidFill>
                <a:srgbClr val="000066"/>
              </a:solidFill>
              <a:latin typeface="Century Gothic"/>
              <a:ea typeface="Calibri"/>
              <a:cs typeface="Century Gothic"/>
            </a:endParaRP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SC Mandates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Why should Peacekeeping Personnel be Familiar with the SC Mandate?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Establishing the Mandate for a Peacekeeping Operation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Translating the SC Mandate into an Operational Framework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Monitoring the Mandate</a:t>
            </a:r>
          </a:p>
          <a:p>
            <a:pPr marL="457200" marR="0" indent="-45720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Font typeface="+mj-lt"/>
              <a:buAutoNum type="arabicPeriod"/>
            </a:pPr>
            <a:r>
              <a:rPr lang="en-US" sz="2400" dirty="0" smtClean="0">
                <a:solidFill>
                  <a:srgbClr val="8D9C36"/>
                </a:solidFill>
                <a:latin typeface="Century Gothic"/>
                <a:ea typeface="Calibri"/>
                <a:cs typeface="Century Gothic"/>
              </a:rPr>
              <a:t>Completion of the Mandate</a:t>
            </a:r>
            <a:endParaRPr lang="en-US" sz="2400" dirty="0">
              <a:solidFill>
                <a:srgbClr val="8D9C36"/>
              </a:solidFill>
              <a:latin typeface="Century Gothic"/>
              <a:ea typeface="Calibri"/>
              <a:cs typeface="Century Gothic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33600" y="6400800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60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Security Council Mandates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676400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Set tasks required, including cross-cutting, thematic tasks based on international law</a:t>
            </a:r>
            <a:endParaRPr lang="en-US" sz="2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962400"/>
            <a:ext cx="1752600" cy="2265418"/>
          </a:xfrm>
          <a:prstGeom prst="rect">
            <a:avLst/>
          </a:prstGeom>
          <a:noFill/>
          <a:ln w="9525">
            <a:solidFill>
              <a:schemeClr val="tx1">
                <a:alpha val="81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1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92154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Why should Peacekeeping Personnel be Familiar with the Security Council Mandate?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676400"/>
            <a:ext cx="73914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>
                <a:solidFill>
                  <a:srgbClr val="000000"/>
                </a:solidFill>
                <a:latin typeface="Century Gothic"/>
                <a:cs typeface="Century Gothic"/>
              </a:rPr>
              <a:t>E</a:t>
            </a: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xpected to implement mandate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" charset="2"/>
              <a:buChar char="§"/>
            </a:pPr>
            <a:r>
              <a:rPr lang="en-US" sz="2400" dirty="0" smtClean="0">
                <a:solidFill>
                  <a:srgbClr val="000000"/>
                </a:solidFill>
                <a:latin typeface="Century Gothic"/>
                <a:cs typeface="Century Gothic"/>
              </a:rPr>
              <a:t>Need to explain peacekeeping mission’s (PKO) presence</a:t>
            </a:r>
            <a:endParaRPr lang="en-US" sz="2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pic>
        <p:nvPicPr>
          <p:cNvPr id="9" name="Picture 8"/>
          <p:cNvPicPr/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962400"/>
            <a:ext cx="1752600" cy="2265418"/>
          </a:xfrm>
          <a:prstGeom prst="rect">
            <a:avLst/>
          </a:prstGeom>
          <a:noFill/>
          <a:ln w="9525">
            <a:solidFill>
              <a:schemeClr val="tx1">
                <a:alpha val="81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2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32063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Establishing the Mandate for a </a:t>
            </a:r>
          </a:p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Peacekeeping Mission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85615969"/>
              </p:ext>
            </p:extLst>
          </p:nvPr>
        </p:nvGraphicFramePr>
        <p:xfrm>
          <a:off x="800100" y="1600200"/>
          <a:ext cx="75438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8"/>
          <p:cNvPicPr/>
          <p:nvPr/>
        </p:nvPicPr>
        <p:blipFill>
          <a:blip r:embed="rId7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0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>
                <a:latin typeface="Century Gothic"/>
                <a:cs typeface="Century Gothic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81188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04800"/>
            <a:ext cx="82296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Translating the Security Council Mandate </a:t>
            </a:r>
          </a:p>
          <a:p>
            <a:pPr marL="176213" algn="ctr">
              <a:spcAft>
                <a:spcPts val="600"/>
              </a:spcAft>
            </a:pPr>
            <a:r>
              <a:rPr lang="en-US" sz="2800" b="1" dirty="0" smtClean="0">
                <a:solidFill>
                  <a:srgbClr val="002060"/>
                </a:solidFill>
                <a:latin typeface="Century Gothic"/>
                <a:cs typeface="Century Gothic"/>
              </a:rPr>
              <a:t>into an Operational Framework</a:t>
            </a:r>
            <a:endParaRPr lang="en-US" sz="2800" b="1" dirty="0">
              <a:solidFill>
                <a:srgbClr val="002060"/>
              </a:solidFill>
              <a:latin typeface="Century Gothic"/>
              <a:cs typeface="Century Gothic"/>
            </a:endParaRPr>
          </a:p>
        </p:txBody>
      </p:sp>
      <p:pic>
        <p:nvPicPr>
          <p:cNvPr id="9" name="Picture 8"/>
          <p:cNvPicPr/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38" y="76200"/>
            <a:ext cx="600462" cy="50998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133600" y="6416675"/>
            <a:ext cx="487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Century Gothic"/>
                <a:cs typeface="Century Gothic"/>
              </a:rPr>
              <a:t>UN Core Pre-Deployment Training Materials 2016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71700" y="160020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entury Gothic"/>
                <a:cs typeface="Century Gothic"/>
              </a:rPr>
              <a:t>Mission Planning Process Diagram</a:t>
            </a:r>
            <a:endParaRPr lang="en-US" dirty="0">
              <a:latin typeface="Century Gothic"/>
              <a:cs typeface="Century Gothic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2133600"/>
            <a:ext cx="1981200" cy="3048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pc="-10" dirty="0" smtClean="0">
                <a:solidFill>
                  <a:srgbClr val="FFFFFF"/>
                </a:solidFill>
                <a:latin typeface="Century Gothic"/>
                <a:cs typeface="Century Gothic"/>
              </a:rPr>
              <a:t>Preparatory Planning</a:t>
            </a:r>
            <a:endParaRPr lang="en-US" sz="1400" spc="-1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0" y="2133600"/>
            <a:ext cx="2209800" cy="3048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FFFFFF"/>
                </a:solidFill>
                <a:latin typeface="Century Gothic"/>
                <a:cs typeface="Century Gothic"/>
              </a:rPr>
              <a:t>Planning	</a:t>
            </a:r>
            <a:endParaRPr lang="en-US" sz="14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648200" y="2133600"/>
            <a:ext cx="4343400" cy="3048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FFFFFF"/>
                </a:solidFill>
                <a:latin typeface="Century Gothic"/>
                <a:cs typeface="Century Gothic"/>
              </a:rPr>
              <a:t>Decision         /         Implementation</a:t>
            </a:r>
            <a:endParaRPr lang="en-US" sz="1400" dirty="0">
              <a:solidFill>
                <a:srgbClr val="FFFFFF"/>
              </a:solidFill>
              <a:latin typeface="Century Gothic"/>
              <a:cs typeface="Century Gothic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52400" y="2743200"/>
            <a:ext cx="1981200" cy="7620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SG proposes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PKO or SPM</a:t>
            </a:r>
            <a:endParaRPr lang="en-US" sz="14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52400" y="3886200"/>
            <a:ext cx="1981200" cy="762000"/>
          </a:xfrm>
          <a:prstGeom prst="rect">
            <a:avLst/>
          </a:prstGeom>
          <a:noFill/>
          <a:ln>
            <a:solidFill>
              <a:srgbClr val="00206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Recommendation to the SG to establish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a mission</a:t>
            </a:r>
            <a:endParaRPr lang="en-US" sz="14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52400" y="5029200"/>
            <a:ext cx="1981200" cy="762000"/>
          </a:xfrm>
          <a:prstGeom prst="rect">
            <a:avLst/>
          </a:prstGeom>
          <a:noFill/>
          <a:ln>
            <a:solidFill>
              <a:srgbClr val="002060"/>
            </a:solidFill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Strategic assessment with UNCT/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other partners</a:t>
            </a:r>
            <a:endParaRPr lang="en-US" sz="14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86000" y="2743200"/>
            <a:ext cx="1066800" cy="7620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pc="-70" dirty="0" smtClean="0">
                <a:solidFill>
                  <a:schemeClr val="tx1"/>
                </a:solidFill>
                <a:latin typeface="Century Gothic"/>
                <a:cs typeface="Century Gothic"/>
              </a:rPr>
              <a:t>Technical assessment</a:t>
            </a:r>
            <a:endParaRPr lang="en-US" sz="1400" spc="-7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6000" y="3505200"/>
            <a:ext cx="1066800" cy="7620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i="1" dirty="0" smtClean="0">
                <a:solidFill>
                  <a:schemeClr val="tx1"/>
                </a:solidFill>
                <a:latin typeface="Century Gothic"/>
                <a:cs typeface="Century Gothic"/>
              </a:rPr>
              <a:t>Draft </a:t>
            </a:r>
            <a:r>
              <a:rPr lang="en-US" sz="1400" dirty="0">
                <a:solidFill>
                  <a:schemeClr val="tx1"/>
                </a:solidFill>
                <a:latin typeface="Century Gothic"/>
                <a:cs typeface="Century Gothic"/>
              </a:rPr>
              <a:t>M</a:t>
            </a:r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ission </a:t>
            </a:r>
            <a:r>
              <a:rPr lang="en-US" sz="1400" dirty="0">
                <a:solidFill>
                  <a:schemeClr val="tx1"/>
                </a:solidFill>
                <a:latin typeface="Century Gothic"/>
                <a:cs typeface="Century Gothic"/>
              </a:rPr>
              <a:t>C</a:t>
            </a:r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oncept</a:t>
            </a:r>
            <a:endParaRPr lang="en-US" sz="1400" i="1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505200" y="2743200"/>
            <a:ext cx="990600" cy="6858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SG report to SC</a:t>
            </a:r>
            <a:endParaRPr lang="en-US" sz="14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505200" y="3581400"/>
            <a:ext cx="1295400" cy="10668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Draft component/ operational plans</a:t>
            </a:r>
            <a:endParaRPr lang="en-US" sz="14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7" name="Oval 6"/>
          <p:cNvSpPr/>
          <p:nvPr/>
        </p:nvSpPr>
        <p:spPr>
          <a:xfrm>
            <a:off x="4648200" y="2743200"/>
            <a:ext cx="1295400" cy="762000"/>
          </a:xfrm>
          <a:prstGeom prst="ellipse">
            <a:avLst/>
          </a:prstGeom>
          <a:solidFill>
            <a:srgbClr val="FFFFFF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pc="-110" dirty="0" smtClean="0">
                <a:solidFill>
                  <a:srgbClr val="000000"/>
                </a:solidFill>
                <a:latin typeface="Century Gothic"/>
                <a:cs typeface="Century Gothic"/>
              </a:rPr>
              <a:t>SC mandate</a:t>
            </a:r>
            <a:endParaRPr lang="en-US" sz="1400" spc="-11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6096000" y="2743200"/>
            <a:ext cx="1295400" cy="990600"/>
          </a:xfrm>
          <a:prstGeom prst="ellipse">
            <a:avLst/>
          </a:prstGeom>
          <a:solidFill>
            <a:srgbClr val="FFFFFF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entury Gothic"/>
                <a:cs typeface="Century Gothic"/>
              </a:rPr>
              <a:t>Appoint SRSG/ Head of Mission</a:t>
            </a:r>
            <a:endParaRPr lang="en-US" sz="1400" dirty="0">
              <a:solidFill>
                <a:srgbClr val="000000"/>
              </a:solidFill>
              <a:latin typeface="Century Gothic"/>
              <a:cs typeface="Century Gothic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543800" y="2743200"/>
            <a:ext cx="1447800" cy="6858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Mission Concept</a:t>
            </a:r>
            <a:endParaRPr lang="en-US" sz="14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543800" y="3733800"/>
            <a:ext cx="1447800" cy="11430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Component-specific plans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Budget submission</a:t>
            </a:r>
            <a:endParaRPr lang="en-US" sz="14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096000" y="3733800"/>
            <a:ext cx="1295400" cy="6858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Directive to SRSG</a:t>
            </a:r>
            <a:endParaRPr lang="en-US" sz="14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096000" y="5105400"/>
            <a:ext cx="2209800" cy="685800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entury Gothic"/>
                <a:cs typeface="Century Gothic"/>
              </a:rPr>
              <a:t>Integrated Strategic Framework with UNCT</a:t>
            </a:r>
            <a:endParaRPr lang="en-US" sz="1400" dirty="0">
              <a:solidFill>
                <a:schemeClr val="tx1"/>
              </a:solidFill>
              <a:latin typeface="Century Gothic"/>
              <a:cs typeface="Century Gothic"/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685800" y="4648200"/>
            <a:ext cx="0" cy="3810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1524000" y="3505200"/>
            <a:ext cx="0" cy="3810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18" idx="3"/>
            <a:endCxn id="21" idx="1"/>
          </p:cNvCxnSpPr>
          <p:nvPr/>
        </p:nvCxnSpPr>
        <p:spPr>
          <a:xfrm>
            <a:off x="2133600" y="3124200"/>
            <a:ext cx="152400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352800" y="3124200"/>
            <a:ext cx="152400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4495800" y="3124200"/>
            <a:ext cx="152400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3352800" y="3886200"/>
            <a:ext cx="152400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943600" y="3124200"/>
            <a:ext cx="152400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391400" y="3124200"/>
            <a:ext cx="152400" cy="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26" idx="2"/>
            <a:endCxn id="27" idx="0"/>
          </p:cNvCxnSpPr>
          <p:nvPr/>
        </p:nvCxnSpPr>
        <p:spPr>
          <a:xfrm>
            <a:off x="8267700" y="3429000"/>
            <a:ext cx="0" cy="304800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705600" y="4419600"/>
            <a:ext cx="0" cy="685800"/>
          </a:xfrm>
          <a:prstGeom prst="line">
            <a:avLst/>
          </a:prstGeom>
          <a:ln>
            <a:solidFill>
              <a:srgbClr val="0020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2133600" y="5410200"/>
            <a:ext cx="3962400" cy="0"/>
          </a:xfrm>
          <a:prstGeom prst="straightConnector1">
            <a:avLst/>
          </a:prstGeom>
          <a:ln>
            <a:solidFill>
              <a:srgbClr val="00206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416674"/>
            <a:ext cx="2133600" cy="310896"/>
          </a:xfrm>
        </p:spPr>
        <p:txBody>
          <a:bodyPr/>
          <a:lstStyle/>
          <a:p>
            <a:r>
              <a:rPr lang="en-US" sz="1400" dirty="0" smtClean="0">
                <a:latin typeface="Century Gothic"/>
                <a:cs typeface="Century Gothic"/>
              </a:rPr>
              <a:t>4</a:t>
            </a:r>
            <a:endParaRPr lang="en-US" sz="1400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01127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819</Words>
  <Application>Microsoft Office PowerPoint</Application>
  <PresentationFormat>Bildschirmpräsentation (4:3)</PresentationFormat>
  <Paragraphs>177</Paragraphs>
  <Slides>21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9" baseType="lpstr">
      <vt:lpstr>Arial</vt:lpstr>
      <vt:lpstr>Calibri</vt:lpstr>
      <vt:lpstr>Century Gothic</vt:lpstr>
      <vt:lpstr>Courier New</vt:lpstr>
      <vt:lpstr>ＭＳ 明朝</vt:lpstr>
      <vt:lpstr>Times New Roman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</dc:creator>
  <cp:lastModifiedBy>Philipp Bovensiepen</cp:lastModifiedBy>
  <cp:revision>103</cp:revision>
  <dcterms:created xsi:type="dcterms:W3CDTF">2015-12-09T18:20:24Z</dcterms:created>
  <dcterms:modified xsi:type="dcterms:W3CDTF">2016-07-31T16:20:28Z</dcterms:modified>
</cp:coreProperties>
</file>