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9" r:id="rId3"/>
    <p:sldId id="260" r:id="rId4"/>
    <p:sldId id="261" r:id="rId5"/>
    <p:sldId id="262" r:id="rId6"/>
    <p:sldId id="271" r:id="rId7"/>
    <p:sldId id="280" r:id="rId8"/>
    <p:sldId id="290" r:id="rId9"/>
    <p:sldId id="281" r:id="rId10"/>
    <p:sldId id="291" r:id="rId11"/>
    <p:sldId id="292" r:id="rId12"/>
    <p:sldId id="293" r:id="rId13"/>
    <p:sldId id="294" r:id="rId14"/>
    <p:sldId id="295" r:id="rId15"/>
    <p:sldId id="296" r:id="rId16"/>
    <p:sldId id="288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8EB4E3"/>
    <a:srgbClr val="8D9C36"/>
    <a:srgbClr val="DCE6F2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65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08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21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1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0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1219200" y="3515104"/>
              <a:ext cx="6994743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Working as One in the Mission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-500" dirty="0">
                  <a:solidFill>
                    <a:srgbClr val="002060"/>
                  </a:solidFill>
                  <a:effectLst/>
                  <a:latin typeface="Century Gothic"/>
                  <a:ea typeface="Calibri"/>
                  <a:cs typeface="Century Gothic"/>
                </a:rPr>
                <a:t>1. </a:t>
              </a:r>
              <a:r>
                <a:rPr lang="en-US" sz="7200" spc="-500" dirty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7</a:t>
              </a:r>
              <a:endParaRPr lang="en-US" sz="11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2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1: An Overview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Three Main Categories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905000"/>
            <a:ext cx="2438400" cy="914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entury Gothic"/>
                <a:cs typeface="Century Gothic"/>
              </a:rPr>
              <a:t>Formed Military Units or Contingents</a:t>
            </a:r>
            <a:endParaRPr lang="en-US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1905000"/>
            <a:ext cx="2438400" cy="914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entury Gothic"/>
                <a:cs typeface="Century Gothic"/>
              </a:rPr>
              <a:t>Military Experts on Mission</a:t>
            </a:r>
            <a:endParaRPr lang="en-US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48400" y="1905000"/>
            <a:ext cx="2438400" cy="914400"/>
          </a:xfrm>
          <a:prstGeom prst="rect">
            <a:avLst/>
          </a:prstGeom>
          <a:solidFill>
            <a:srgbClr val="DCE6F2"/>
          </a:solidFill>
          <a:ln>
            <a:solidFill>
              <a:srgbClr val="8EB4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entury Gothic"/>
                <a:cs typeface="Century Gothic"/>
              </a:rPr>
              <a:t>Staff Officers</a:t>
            </a:r>
            <a:endParaRPr lang="en-US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136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The Police Component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52578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The Role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r>
              <a:rPr lang="en-US" sz="2400" b="1" dirty="0" smtClean="0">
                <a:latin typeface="Century Gothic"/>
                <a:cs typeface="Century Gothic"/>
              </a:rPr>
              <a:t>Two core functions: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Operational support/interim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executive policing and other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law enforcement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for reform, restructuring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and rebuilding of host State police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13" name="Picture 17" descr="C:\! A Work Current or Backup\! Core Integrated Training\Photos\poli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832" y="4182752"/>
            <a:ext cx="2714337" cy="216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val 13"/>
          <p:cNvSpPr/>
          <p:nvPr/>
        </p:nvSpPr>
        <p:spPr>
          <a:xfrm>
            <a:off x="6096000" y="2733734"/>
            <a:ext cx="2438400" cy="1295400"/>
          </a:xfrm>
          <a:prstGeom prst="ellipse">
            <a:avLst/>
          </a:prstGeom>
          <a:solidFill>
            <a:srgbClr val="002060">
              <a:alpha val="64000"/>
            </a:srgb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Police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5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Three Main Categories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905000"/>
            <a:ext cx="2438400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/>
                <a:cs typeface="Century Gothic"/>
              </a:rPr>
              <a:t>Individual Police Officers</a:t>
            </a:r>
            <a:endParaRPr lang="en-US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1905000"/>
            <a:ext cx="2438400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/>
                <a:cs typeface="Century Gothic"/>
              </a:rPr>
              <a:t>Formed Police Units</a:t>
            </a:r>
            <a:endParaRPr lang="en-US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48400" y="1905000"/>
            <a:ext cx="2438400" cy="9144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entury Gothic"/>
                <a:cs typeface="Century Gothic"/>
              </a:rPr>
              <a:t>Specialized Police Teams</a:t>
            </a:r>
            <a:endParaRPr lang="en-US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7430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066800"/>
            <a:ext cx="7391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Diversity of Policing Cultures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Different legal systems, structures, approaches to policing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Leads to misunderstanding of local legal systems in host country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UNPOL need to develop basic understanding of local laws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12" name="Picture 2" descr="F:\CPTM END\CPTM Slides Content\UN Members Stat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191000"/>
            <a:ext cx="2269849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4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The Civilian Component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5105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The Role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Provides technical expertise for both substantive and support work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Wide variety within civilian component</a:t>
            </a:r>
            <a:endParaRPr lang="en-US" sz="2400" dirty="0">
              <a:latin typeface="Century Gothic"/>
              <a:cs typeface="Century Gothic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096000" y="2777706"/>
            <a:ext cx="2438400" cy="1295400"/>
          </a:xfrm>
          <a:prstGeom prst="ellipse">
            <a:avLst/>
          </a:prstGeom>
          <a:solidFill>
            <a:srgbClr val="8D9C36">
              <a:alpha val="63000"/>
            </a:srgbClr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Civilian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14" name="Picture 13" descr="C:\! A Work Current or Backup\! Core Integrated Training\Photos\womanloudspeak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91" t="5467" b="4321"/>
          <a:stretch>
            <a:fillRect/>
          </a:stretch>
        </p:blipFill>
        <p:spPr bwMode="auto">
          <a:xfrm>
            <a:off x="3278910" y="3886200"/>
            <a:ext cx="2586181" cy="2438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03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10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Two Different Types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0" y="1905000"/>
            <a:ext cx="2438400" cy="914400"/>
          </a:xfrm>
          <a:prstGeom prst="rect">
            <a:avLst/>
          </a:prstGeom>
          <a:solidFill>
            <a:srgbClr val="8D9C36">
              <a:alpha val="5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entury Gothic"/>
                <a:cs typeface="Century Gothic"/>
              </a:rPr>
              <a:t>Civilian Substantive Component</a:t>
            </a:r>
            <a:endParaRPr lang="en-US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24400" y="1905000"/>
            <a:ext cx="2438400" cy="914400"/>
          </a:xfrm>
          <a:prstGeom prst="rect">
            <a:avLst/>
          </a:prstGeom>
          <a:solidFill>
            <a:srgbClr val="8D9C36">
              <a:alpha val="56000"/>
            </a:srgbClr>
          </a:solidFill>
          <a:ln>
            <a:solidFill>
              <a:srgbClr val="8D9C3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Century Gothic"/>
                <a:cs typeface="Century Gothic"/>
              </a:rPr>
              <a:t>Civilian Support Component</a:t>
            </a:r>
            <a:endParaRPr lang="en-US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9157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Working Together in Multi-Dimensional Peacekeeping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00801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8" name="Picture 2" descr="F:\CPTM END\CPTM Slides Content\PK personnel\20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1697449"/>
            <a:ext cx="4238625" cy="432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531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Importance of working together to achieve the mandate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Differences in “institutional culture” between military, police and civilians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Main role of military, police and civilians</a:t>
            </a: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5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09600" y="685800"/>
            <a:ext cx="79248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just">
              <a:spcBef>
                <a:spcPts val="0"/>
              </a:spcBef>
            </a:pPr>
            <a:r>
              <a:rPr lang="en-US" sz="2400" dirty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a) introduce the roles and tasks of the substantive components in UN peacekeeping operations and b) stress the importance of working together on the mission mandate.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As peacekeeping personnel you must know: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Your work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Work of other components in the mission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How all work connects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Important contribution to mandate implementation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999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4999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importance of working together to achieve the mandate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differences in “institutional culture” between military, police and civilians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main role of military, police and civilians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Lesson Overview</a:t>
            </a:r>
            <a:endParaRPr lang="en-US" sz="800" spc="6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The Importance of Different Mission Components Working Together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Cooperating Across Differences in Institutional Culture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The Military Component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The Police Component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The Civilian Component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Working Together in Multi-Dimensional Peacekeeping</a:t>
            </a: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The Importance of Different Mission Components Working Together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391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Work of each component affects tasks of others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All contribute to achieving mandate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Complex mandates, difficult environments – must help each other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362200" y="4191000"/>
            <a:ext cx="2438400" cy="1295400"/>
          </a:xfrm>
          <a:prstGeom prst="ellipse">
            <a:avLst/>
          </a:prstGeom>
          <a:solidFill>
            <a:srgbClr val="DCE6F2">
              <a:alpha val="60000"/>
            </a:srgbClr>
          </a:solid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Military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43400" y="4191000"/>
            <a:ext cx="2438400" cy="1295400"/>
          </a:xfrm>
          <a:prstGeom prst="ellipse">
            <a:avLst/>
          </a:prstGeom>
          <a:solidFill>
            <a:srgbClr val="8D9C36">
              <a:alpha val="63000"/>
            </a:srgbClr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Civilian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352800" y="5029200"/>
            <a:ext cx="2438400" cy="1295400"/>
          </a:xfrm>
          <a:prstGeom prst="ellipse">
            <a:avLst/>
          </a:prstGeom>
          <a:solidFill>
            <a:srgbClr val="002060">
              <a:alpha val="64000"/>
            </a:srgb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Police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54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Cooperating Across Differences in Institutional Culture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3914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Military: system of hierarchy, clear lines of authority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Civilians: flexible management models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Police: familiar lines of authority to military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Civilians versus Military/Police: ambiguity versus strong planning culture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10" name="Picture 10" descr="C:\! A Work Current or Backup\! Core Integrated Training\Photos\soldier talking to wom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105400"/>
            <a:ext cx="1436349" cy="114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:\! A Work Current or Backup\! Core Integrated Training\Photos\polic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05400"/>
            <a:ext cx="1439299" cy="1149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C:\! A Work Current or Backup\! Core Integrated Training\Photos\womanloudspeak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91" t="5467" b="4321"/>
          <a:stretch>
            <a:fillRect/>
          </a:stretch>
        </p:blipFill>
        <p:spPr bwMode="auto">
          <a:xfrm>
            <a:off x="3962400" y="5105400"/>
            <a:ext cx="1216528" cy="114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F:\CPTM END\CPTM Slides Content\UN Members Stat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1270342" cy="115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F:\CPTM END\CPTM Slides Content\UN-fla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105400"/>
            <a:ext cx="1457593" cy="11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63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Cooperating Across Differences in Institutional Culture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391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Respect for diversity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Be open to cooperation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Learn about others’ work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Share work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  <p:pic>
        <p:nvPicPr>
          <p:cNvPr id="10" name="Picture 10" descr="C:\! A Work Current or Backup\! Core Integrated Training\Photos\soldier talking to wom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105400"/>
            <a:ext cx="1436349" cy="114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:\! A Work Current or Backup\! Core Integrated Training\Photos\polic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05400"/>
            <a:ext cx="1439299" cy="1149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C:\! A Work Current or Backup\! Core Integrated Training\Photos\womanloudspeak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91" t="5467" b="4321"/>
          <a:stretch>
            <a:fillRect/>
          </a:stretch>
        </p:blipFill>
        <p:spPr bwMode="auto">
          <a:xfrm>
            <a:off x="3962400" y="5105400"/>
            <a:ext cx="1216528" cy="114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F:\CPTM END\CPTM Slides Content\UN Members Stat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1270342" cy="115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F:\CPTM END\CPTM Slides Content\UN-flag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105400"/>
            <a:ext cx="1457593" cy="11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79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The Military Component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66800"/>
            <a:ext cx="496669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The Role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r>
              <a:rPr lang="en-US" sz="2400" b="1" dirty="0" smtClean="0">
                <a:latin typeface="Century Gothic"/>
                <a:cs typeface="Century Gothic"/>
              </a:rPr>
              <a:t>Primary function: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Provide </a:t>
            </a:r>
            <a:r>
              <a:rPr lang="en-GB" sz="2400" dirty="0">
                <a:latin typeface="Century Gothic"/>
                <a:cs typeface="Century Gothic"/>
              </a:rPr>
              <a:t>a secure environment as a precondition for moving ahead on other elements of the peace process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10" name="Picture 10" descr="C:\! A Work Current or Backup\! Core Integrated Training\Photos\soldier talking to wom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908" y="4075269"/>
            <a:ext cx="2618184" cy="209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/>
        </p:nvSpPr>
        <p:spPr>
          <a:xfrm>
            <a:off x="5881092" y="2703669"/>
            <a:ext cx="2667000" cy="1371600"/>
          </a:xfrm>
          <a:prstGeom prst="ellipse">
            <a:avLst/>
          </a:prstGeom>
          <a:solidFill>
            <a:srgbClr val="DCE6F2">
              <a:alpha val="60000"/>
            </a:srgbClr>
          </a:solid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Military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544</Words>
  <Application>Microsoft Office PowerPoint</Application>
  <PresentationFormat>Bildschirmpräsentation (4:3)</PresentationFormat>
  <Paragraphs>122</Paragraphs>
  <Slides>19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Philipp Bovensiepen</cp:lastModifiedBy>
  <cp:revision>102</cp:revision>
  <dcterms:created xsi:type="dcterms:W3CDTF">2015-12-09T18:20:24Z</dcterms:created>
  <dcterms:modified xsi:type="dcterms:W3CDTF">2016-07-31T16:27:48Z</dcterms:modified>
</cp:coreProperties>
</file>