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60" r:id="rId4"/>
    <p:sldId id="261" r:id="rId5"/>
    <p:sldId id="262" r:id="rId6"/>
    <p:sldId id="257" r:id="rId7"/>
    <p:sldId id="285" r:id="rId8"/>
    <p:sldId id="309" r:id="rId9"/>
    <p:sldId id="300" r:id="rId10"/>
    <p:sldId id="311" r:id="rId11"/>
    <p:sldId id="302" r:id="rId12"/>
    <p:sldId id="304" r:id="rId13"/>
    <p:sldId id="312" r:id="rId14"/>
    <p:sldId id="308" r:id="rId15"/>
    <p:sldId id="313" r:id="rId16"/>
    <p:sldId id="315" r:id="rId17"/>
    <p:sldId id="316" r:id="rId18"/>
    <p:sldId id="282" r:id="rId19"/>
    <p:sldId id="280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8/1/2016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8/1/2016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2438401" y="3515104"/>
              <a:ext cx="5775542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 err="1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Peacebuilding</a:t>
              </a:r>
              <a:r>
                <a:rPr lang="en-US" sz="2800" dirty="0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 Activities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300" dirty="0" smtClean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2.2</a:t>
              </a:r>
              <a:endParaRPr lang="en-US" sz="1100" spc="3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 smtClean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2: Mandated Tasks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981200"/>
            <a:ext cx="7924800" cy="4572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National Security and Justice Sector</a:t>
            </a:r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Security Sector Reform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2" name="Isosceles Triangle 1"/>
          <p:cNvSpPr/>
          <p:nvPr/>
        </p:nvSpPr>
        <p:spPr>
          <a:xfrm>
            <a:off x="381000" y="838200"/>
            <a:ext cx="8458200" cy="1143000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entury Gothic"/>
                <a:cs typeface="Century Gothic"/>
              </a:rPr>
              <a:t>State</a:t>
            </a:r>
            <a:endParaRPr lang="en-US" sz="2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14400" y="2438400"/>
            <a:ext cx="7315200" cy="3048000"/>
            <a:chOff x="1066800" y="2819400"/>
            <a:chExt cx="7315200" cy="3048000"/>
          </a:xfrm>
        </p:grpSpPr>
        <p:sp>
          <p:nvSpPr>
            <p:cNvPr id="5" name="Rectangle 4"/>
            <p:cNvSpPr/>
            <p:nvPr/>
          </p:nvSpPr>
          <p:spPr>
            <a:xfrm>
              <a:off x="1066800" y="2819400"/>
              <a:ext cx="609600" cy="3048000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entury Gothic"/>
                  <a:cs typeface="Century Gothic"/>
                </a:rPr>
                <a:t>Police</a:t>
              </a:r>
              <a:endParaRPr lang="en-US" sz="2000" dirty="0">
                <a:solidFill>
                  <a:schemeClr val="tx1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5000" y="2819400"/>
              <a:ext cx="609600" cy="3048000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entury Gothic"/>
                  <a:cs typeface="Century Gothic"/>
                </a:rPr>
                <a:t>Border Security</a:t>
              </a:r>
              <a:endParaRPr lang="en-US" sz="2000" dirty="0">
                <a:solidFill>
                  <a:schemeClr val="tx1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43200" y="2819400"/>
              <a:ext cx="609600" cy="3048000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entury Gothic"/>
                  <a:cs typeface="Century Gothic"/>
                </a:rPr>
                <a:t>Prisons</a:t>
              </a:r>
              <a:endParaRPr lang="en-US" sz="2000" dirty="0">
                <a:solidFill>
                  <a:schemeClr val="tx1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81400" y="2819400"/>
              <a:ext cx="609600" cy="3048000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entury Gothic"/>
                  <a:cs typeface="Century Gothic"/>
                </a:rPr>
                <a:t>Non-State Security Providers</a:t>
              </a:r>
              <a:endParaRPr lang="en-US" sz="2000" dirty="0">
                <a:solidFill>
                  <a:schemeClr val="tx1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419600" y="2819400"/>
              <a:ext cx="609600" cy="3048000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err="1" smtClean="0">
                  <a:solidFill>
                    <a:schemeClr val="tx1"/>
                  </a:solidFill>
                  <a:latin typeface="Century Gothic"/>
                  <a:cs typeface="Century Gothic"/>
                </a:rPr>
                <a:t>Defence</a:t>
              </a:r>
              <a:r>
                <a:rPr lang="en-US" sz="2000" dirty="0" smtClean="0">
                  <a:solidFill>
                    <a:schemeClr val="tx1"/>
                  </a:solidFill>
                  <a:latin typeface="Century Gothic"/>
                  <a:cs typeface="Century Gothic"/>
                </a:rPr>
                <a:t> (DSR)</a:t>
              </a:r>
              <a:endParaRPr lang="en-US" sz="2000" dirty="0">
                <a:solidFill>
                  <a:schemeClr val="tx1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257800" y="2819400"/>
              <a:ext cx="609600" cy="3048000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entury Gothic"/>
                  <a:cs typeface="Century Gothic"/>
                </a:rPr>
                <a:t>Civil Society</a:t>
              </a:r>
              <a:endParaRPr lang="en-US" sz="2000" dirty="0">
                <a:solidFill>
                  <a:schemeClr val="tx1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6000" y="2819400"/>
              <a:ext cx="609600" cy="3048000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entury Gothic"/>
                  <a:cs typeface="Century Gothic"/>
                </a:rPr>
                <a:t>Parliament/Ministries</a:t>
              </a:r>
              <a:endParaRPr lang="en-US" sz="2000" dirty="0">
                <a:solidFill>
                  <a:schemeClr val="tx1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934200" y="2819400"/>
              <a:ext cx="609600" cy="3048000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entury Gothic"/>
                  <a:cs typeface="Century Gothic"/>
                </a:rPr>
                <a:t>Judiciary</a:t>
              </a:r>
              <a:endParaRPr lang="en-US" sz="2000" dirty="0">
                <a:solidFill>
                  <a:schemeClr val="tx1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772400" y="2819400"/>
              <a:ext cx="609600" cy="3048000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entury Gothic"/>
                  <a:cs typeface="Century Gothic"/>
                </a:rPr>
                <a:t>Other</a:t>
              </a:r>
              <a:endParaRPr lang="en-US" sz="2000" dirty="0">
                <a:solidFill>
                  <a:schemeClr val="tx1"/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609600" y="5486400"/>
            <a:ext cx="7924800" cy="4572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Security and Justice Needs</a:t>
            </a:r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943600"/>
            <a:ext cx="8458200" cy="4572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entury Gothic"/>
                <a:cs typeface="Century Gothic"/>
              </a:rPr>
              <a:t>PEOPLE</a:t>
            </a:r>
            <a:endParaRPr lang="en-US" sz="2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927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Security Sector Reform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4770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Century Gothic"/>
                <a:cs typeface="Century Gothic"/>
              </a:rPr>
              <a:t>UN PKO: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Facilitate national SSR dialogues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Develop national security policies, strategies, plans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Strengthen oversight, management, coordination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Prepare legislation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Mobilize resources, harmonize support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Education, training, institution building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Monitor and evaluate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err="1" smtClean="0">
                <a:latin typeface="Century Gothic"/>
                <a:cs typeface="Century Gothic"/>
              </a:rPr>
              <a:t>Defence</a:t>
            </a:r>
            <a:r>
              <a:rPr lang="en-US" sz="2400" dirty="0" smtClean="0">
                <a:latin typeface="Century Gothic"/>
                <a:cs typeface="Century Gothic"/>
              </a:rPr>
              <a:t> sector reform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1395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Rule of Law (ROL)-Related Activities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ROL:</a:t>
            </a:r>
            <a:r>
              <a:rPr lang="en-US" sz="2400" dirty="0" smtClean="0">
                <a:latin typeface="Century Gothic"/>
                <a:cs typeface="Century Gothic"/>
              </a:rPr>
              <a:t> Legal and political framework under which all persons and institutions, including state, are accountable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Laws are: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Century Gothic"/>
                <a:cs typeface="Century Gothic"/>
              </a:rPr>
              <a:t>Publicly promulgated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Century Gothic"/>
                <a:cs typeface="Century Gothic"/>
              </a:rPr>
              <a:t>Equally enforced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Century Gothic"/>
                <a:cs typeface="Century Gothic"/>
              </a:rPr>
              <a:t>Independently adjudicated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Century Gothic"/>
                <a:cs typeface="Century Gothic"/>
              </a:rPr>
              <a:t>Consistent with IHRL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11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8" name="Picture 3" descr="F:\CPTM END\CPTM Slides Content\national partners justi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105400"/>
            <a:ext cx="192559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F:\CPTM END\CPTM Slides Content\7606127686_9338ad55bb_k-1180x78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066" y="5105399"/>
            <a:ext cx="1921868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F:\CPTM END\CPTM Slides Content\police partner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683" y="5105400"/>
            <a:ext cx="1922117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09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Rule of Law (ROL)-Related Activities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Century Gothic"/>
                <a:cs typeface="Century Gothic"/>
              </a:rPr>
              <a:t>UN PKO: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Comprehensive plans include building police stations, court houses, prisons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Develop local capacity, human resources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Oversee rehabilitation of training </a:t>
            </a:r>
            <a:r>
              <a:rPr lang="en-US" sz="2400" dirty="0" err="1" smtClean="0">
                <a:latin typeface="Century Gothic"/>
                <a:cs typeface="Century Gothic"/>
              </a:rPr>
              <a:t>centres</a:t>
            </a:r>
            <a:r>
              <a:rPr lang="en-US" sz="2400" dirty="0" smtClean="0">
                <a:latin typeface="Century Gothic"/>
                <a:cs typeface="Century Gothic"/>
              </a:rPr>
              <a:t>, universities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12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8" name="Picture 3" descr="F:\CPTM END\CPTM Slides Content\national partners justi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105400"/>
            <a:ext cx="192559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F:\CPTM END\CPTM Slides Content\7606127686_9338ad55bb_k-1180x78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066" y="5105399"/>
            <a:ext cx="1921868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F:\CPTM END\CPTM Slides Content\police partner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683" y="5105400"/>
            <a:ext cx="1922117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8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Electoral Assistance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Legal, technical, logistic support to electoral laws, processes and institutions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Century Gothic"/>
                <a:cs typeface="Century Gothic"/>
              </a:rPr>
              <a:t>Technical assistance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Century Gothic"/>
                <a:cs typeface="Century Gothic"/>
              </a:rPr>
              <a:t>Election observation, other assessments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Century Gothic"/>
                <a:cs typeface="Century Gothic"/>
              </a:rPr>
              <a:t>Organization or supervision of elections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14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12" name="Picture 4" descr="Elecciones en Timor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038600"/>
            <a:ext cx="3352800" cy="223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58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Electoral Assistance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Department of Political Affairs’ (DPA) Electoral Assistance Division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Collaborates with UN PKO and UNCT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15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12" name="Picture 4" descr="Elecciones en Timor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038600"/>
            <a:ext cx="3352800" cy="223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12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Support to the Restoration and Extension of State Authority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Rebuilding legitimacy and people’s confidence in state institutions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17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8" name="Picture 2" descr="F:\CPTM END\CPTM Slides Content\civilaffairs_pan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95800"/>
            <a:ext cx="3657602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Support to the Restoration and Extension of State Authority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Century Gothic"/>
                <a:cs typeface="Century Gothic"/>
              </a:rPr>
              <a:t>Civil Affairs Officers of UN PKO: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Develop accountability, transparency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Preliminary assessments of needs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Monitor delivery of public services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Local civic education, sensitization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Logistical, administrative support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Capacity-building of local people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Support to policy, planning, decision-making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Mobilization of donor interest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18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83741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Examples of mandated tasks which are </a:t>
            </a:r>
            <a:r>
              <a:rPr lang="en-US" sz="2400" dirty="0" err="1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peacebuilding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activities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Details of </a:t>
            </a:r>
            <a:r>
              <a:rPr lang="en-US" sz="2400" dirty="0" err="1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peacebuilding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 activities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Different roles of mission components in </a:t>
            </a:r>
            <a:r>
              <a:rPr lang="en-US" sz="2400" dirty="0" err="1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peacebuilding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activities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860814" y="685800"/>
            <a:ext cx="7422372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Aim</a:t>
            </a:r>
            <a:r>
              <a:rPr lang="en-US" sz="3200" b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endParaRPr lang="en-US" sz="3200" b="1" dirty="0" smtClean="0">
              <a:solidFill>
                <a:srgbClr val="002060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 smtClean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To provide details on </a:t>
            </a:r>
            <a:r>
              <a:rPr lang="en-US" sz="2400" dirty="0" err="1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peacebuilding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 activities which are mandated to UN peacekeeping operations by the Security Council.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Peacekeeping missions are temporary</a:t>
            </a:r>
            <a:endParaRPr lang="en-US" sz="2400" dirty="0" smtClean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Peacekeeping personnel are early </a:t>
            </a:r>
            <a:r>
              <a:rPr lang="en-US" sz="2400" dirty="0" err="1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peacebuilders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List examples of mandated tasks which are </a:t>
            </a:r>
            <a:r>
              <a:rPr lang="en-US" sz="2400" dirty="0" err="1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peacebuilding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activities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Describe </a:t>
            </a:r>
            <a:r>
              <a:rPr lang="en-US" sz="2400" dirty="0" err="1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peacebuilding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 activities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Identify different roles of mission components in </a:t>
            </a:r>
            <a:r>
              <a:rPr lang="en-US" sz="2400" dirty="0" err="1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peacebuilding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activities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4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Overview</a:t>
            </a:r>
            <a:endParaRPr lang="en-US" sz="3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Overview of </a:t>
            </a:r>
            <a:r>
              <a:rPr lang="en-US" sz="2400" dirty="0" err="1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Peacebuilding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Activities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Mine Action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Disarmament, Demobilization and Reintegration of Ex-Combatants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Security Sector Reform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Rule of Law-Related Activities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Electoral Assistance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Support to the Restoration and Extension of State Authority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Overview of </a:t>
            </a:r>
            <a:r>
              <a:rPr lang="en-US" sz="2800" b="1" dirty="0" err="1" smtClean="0">
                <a:solidFill>
                  <a:srgbClr val="002060"/>
                </a:solidFill>
                <a:latin typeface="Century Gothic"/>
                <a:cs typeface="Century Gothic"/>
              </a:rPr>
              <a:t>Peacebuilding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 Activities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7724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Mine Action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Disarmament, Demobilization and Reintegration (DDR)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Security Sector Reform (SSR)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Rule of Law (ROL)-related </a:t>
            </a:r>
            <a:r>
              <a:rPr lang="en-US" sz="2400" dirty="0" smtClean="0">
                <a:latin typeface="Century Gothic"/>
                <a:cs typeface="Century Gothic"/>
              </a:rPr>
              <a:t>activities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GB" sz="2400" dirty="0" smtClean="0">
                <a:latin typeface="Century Gothic"/>
                <a:cs typeface="Century Gothic"/>
              </a:rPr>
              <a:t>Human </a:t>
            </a:r>
            <a:r>
              <a:rPr lang="en-GB" sz="2400" dirty="0">
                <a:latin typeface="Century Gothic"/>
                <a:cs typeface="Century Gothic"/>
              </a:rPr>
              <a:t>rights – protection and promotion 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Electoral </a:t>
            </a:r>
            <a:r>
              <a:rPr lang="en-US" sz="2400" dirty="0" smtClean="0">
                <a:latin typeface="Century Gothic"/>
                <a:cs typeface="Century Gothic"/>
              </a:rPr>
              <a:t>assistance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Support to the restoration and extension of state authority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Mine Action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To reduce the threat and impact of landmines and explosive remnants of war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Five pillars: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Century Gothic"/>
                <a:cs typeface="Century Gothic"/>
              </a:rPr>
              <a:t>Clearance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Century Gothic"/>
                <a:cs typeface="Century Gothic"/>
              </a:rPr>
              <a:t>Risk education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Century Gothic"/>
                <a:cs typeface="Century Gothic"/>
              </a:rPr>
              <a:t>Victim assistance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Century Gothic"/>
                <a:cs typeface="Century Gothic"/>
              </a:rPr>
              <a:t>Stockpile destruction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Century Gothic"/>
                <a:cs typeface="Century Gothic"/>
              </a:rPr>
              <a:t>Advocacy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9" name="Picture 2" descr="F:\CPTM END\CPTM Slides Content\m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91000"/>
            <a:ext cx="309849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1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Mine Action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United Nations Mine Action Service (UNMAS)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 peacekeeping operations (PKOs) integrate mine action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8" name="Picture 4" descr="http://www.mineaction.org/sites/default/files/UNMAS_square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7200"/>
            <a:ext cx="2057398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18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Disarmament, Demobilization and Reintegration (DDR)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Century Gothic"/>
                <a:cs typeface="Century Gothic"/>
              </a:rPr>
              <a:t>UN PKO contributes to UN system efforts: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Enable development of national DDR </a:t>
            </a:r>
            <a:r>
              <a:rPr lang="en-US" sz="2400" dirty="0" err="1" smtClean="0">
                <a:latin typeface="Century Gothic"/>
                <a:cs typeface="Century Gothic"/>
              </a:rPr>
              <a:t>programmes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Provide technical advice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Secure disarmament and cantonment sites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Collect and destroy weapons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8" name="Picture 2" descr="F:\CPTM END\CPTM Slides Content\burundi0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343400"/>
            <a:ext cx="4324523" cy="201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62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2985</TotalTime>
  <Words>644</Words>
  <Application>Microsoft Office PowerPoint</Application>
  <PresentationFormat>On-screen Show (4:3)</PresentationFormat>
  <Paragraphs>146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Gothic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UN</cp:lastModifiedBy>
  <cp:revision>91</cp:revision>
  <dcterms:created xsi:type="dcterms:W3CDTF">2015-12-09T18:20:24Z</dcterms:created>
  <dcterms:modified xsi:type="dcterms:W3CDTF">2016-08-01T13:03:23Z</dcterms:modified>
</cp:coreProperties>
</file>