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96" r:id="rId1"/>
  </p:sldMasterIdLst>
  <p:notesMasterIdLst>
    <p:notesMasterId r:id="rId30"/>
  </p:notesMasterIdLst>
  <p:handoutMasterIdLst>
    <p:handoutMasterId r:id="rId31"/>
  </p:handoutMasterIdLst>
  <p:sldIdLst>
    <p:sldId id="256" r:id="rId2"/>
    <p:sldId id="259" r:id="rId3"/>
    <p:sldId id="260" r:id="rId4"/>
    <p:sldId id="261" r:id="rId5"/>
    <p:sldId id="314" r:id="rId6"/>
    <p:sldId id="257" r:id="rId7"/>
    <p:sldId id="315" r:id="rId8"/>
    <p:sldId id="316" r:id="rId9"/>
    <p:sldId id="297" r:id="rId10"/>
    <p:sldId id="298" r:id="rId11"/>
    <p:sldId id="317" r:id="rId12"/>
    <p:sldId id="300" r:id="rId13"/>
    <p:sldId id="301" r:id="rId14"/>
    <p:sldId id="302" r:id="rId15"/>
    <p:sldId id="303" r:id="rId16"/>
    <p:sldId id="304" r:id="rId17"/>
    <p:sldId id="318" r:id="rId18"/>
    <p:sldId id="306" r:id="rId19"/>
    <p:sldId id="307" r:id="rId20"/>
    <p:sldId id="308" r:id="rId21"/>
    <p:sldId id="309" r:id="rId22"/>
    <p:sldId id="310" r:id="rId23"/>
    <p:sldId id="311" r:id="rId24"/>
    <p:sldId id="312" r:id="rId25"/>
    <p:sldId id="313" r:id="rId26"/>
    <p:sldId id="282" r:id="rId27"/>
    <p:sldId id="280" r:id="rId28"/>
    <p:sldId id="279"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9C36"/>
    <a:srgbClr val="DCE6F2"/>
    <a:srgbClr val="8EB4E3"/>
    <a:srgbClr val="002060"/>
    <a:srgbClr val="00201F"/>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207" y="47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99CC0FC-2BDE-084B-852C-86E1AEAD3E77}" type="datetimeFigureOut">
              <a:rPr lang="en-US" smtClean="0"/>
              <a:t>8/2/2016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B3AC4F9-24D2-0145-B7DA-012D79642C0B}" type="slidenum">
              <a:rPr lang="en-US" smtClean="0"/>
              <a:t>‹Nr.›</a:t>
            </a:fld>
            <a:endParaRPr lang="en-US"/>
          </a:p>
        </p:txBody>
      </p:sp>
    </p:spTree>
    <p:extLst>
      <p:ext uri="{BB962C8B-B14F-4D97-AF65-F5344CB8AC3E}">
        <p14:creationId xmlns:p14="http://schemas.microsoft.com/office/powerpoint/2010/main" val="41910530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9810E5-B9E1-7E45-A0FB-1A55435B13DB}" type="datetimeFigureOut">
              <a:rPr lang="en-US" smtClean="0"/>
              <a:t>8/2/2016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42A593-4382-9548-BCBC-9AFA9F58022B}" type="slidenum">
              <a:rPr lang="en-US" smtClean="0"/>
              <a:t>‹Nr.›</a:t>
            </a:fld>
            <a:endParaRPr lang="en-US"/>
          </a:p>
        </p:txBody>
      </p:sp>
    </p:spTree>
    <p:extLst>
      <p:ext uri="{BB962C8B-B14F-4D97-AF65-F5344CB8AC3E}">
        <p14:creationId xmlns:p14="http://schemas.microsoft.com/office/powerpoint/2010/main" val="270338981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DB24B31-ACE0-F547-8C2A-5E53FD9CD1DC}" type="datetime1">
              <a:rPr lang="en-US" smtClean="0"/>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261161-F363-4909-B3BA-F2D719A844EB}" type="slidenum">
              <a:rPr lang="en-US" smtClean="0"/>
              <a:t>‹Nr.›</a:t>
            </a:fld>
            <a:endParaRPr lang="en-US"/>
          </a:p>
        </p:txBody>
      </p:sp>
    </p:spTree>
    <p:extLst>
      <p:ext uri="{BB962C8B-B14F-4D97-AF65-F5344CB8AC3E}">
        <p14:creationId xmlns:p14="http://schemas.microsoft.com/office/powerpoint/2010/main" val="3516580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2FE951-9F77-0E47-911C-86FD149859FA}" type="datetime1">
              <a:rPr lang="en-US" smtClean="0"/>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261161-F363-4909-B3BA-F2D719A844EB}" type="slidenum">
              <a:rPr lang="en-US" smtClean="0"/>
              <a:t>‹Nr.›</a:t>
            </a:fld>
            <a:endParaRPr lang="en-US"/>
          </a:p>
        </p:txBody>
      </p:sp>
    </p:spTree>
    <p:extLst>
      <p:ext uri="{BB962C8B-B14F-4D97-AF65-F5344CB8AC3E}">
        <p14:creationId xmlns:p14="http://schemas.microsoft.com/office/powerpoint/2010/main" val="1749636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1691BD-A017-2F4A-8C9F-18B6D335A2E7}" type="datetime1">
              <a:rPr lang="en-US" smtClean="0"/>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261161-F363-4909-B3BA-F2D719A844EB}" type="slidenum">
              <a:rPr lang="en-US" smtClean="0"/>
              <a:t>‹Nr.›</a:t>
            </a:fld>
            <a:endParaRPr lang="en-US"/>
          </a:p>
        </p:txBody>
      </p:sp>
    </p:spTree>
    <p:extLst>
      <p:ext uri="{BB962C8B-B14F-4D97-AF65-F5344CB8AC3E}">
        <p14:creationId xmlns:p14="http://schemas.microsoft.com/office/powerpoint/2010/main" val="3410444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769FE6-3256-724F-A287-3742D15497A5}" type="datetime1">
              <a:rPr lang="en-US" smtClean="0"/>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261161-F363-4909-B3BA-F2D719A844EB}" type="slidenum">
              <a:rPr lang="en-US" smtClean="0"/>
              <a:t>‹Nr.›</a:t>
            </a:fld>
            <a:endParaRPr lang="en-US"/>
          </a:p>
        </p:txBody>
      </p:sp>
    </p:spTree>
    <p:extLst>
      <p:ext uri="{BB962C8B-B14F-4D97-AF65-F5344CB8AC3E}">
        <p14:creationId xmlns:p14="http://schemas.microsoft.com/office/powerpoint/2010/main" val="714377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37DDDE-7C8D-4B40-B70F-4C9D569D2491}" type="datetime1">
              <a:rPr lang="en-US" smtClean="0"/>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261161-F363-4909-B3BA-F2D719A844EB}" type="slidenum">
              <a:rPr lang="en-US" smtClean="0"/>
              <a:t>‹Nr.›</a:t>
            </a:fld>
            <a:endParaRPr lang="en-US"/>
          </a:p>
        </p:txBody>
      </p:sp>
    </p:spTree>
    <p:extLst>
      <p:ext uri="{BB962C8B-B14F-4D97-AF65-F5344CB8AC3E}">
        <p14:creationId xmlns:p14="http://schemas.microsoft.com/office/powerpoint/2010/main" val="824523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F4C7B3-C942-824B-A87A-343F2FEC0D13}" type="datetime1">
              <a:rPr lang="en-US" smtClean="0"/>
              <a:t>8/2/2016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261161-F363-4909-B3BA-F2D719A844EB}" type="slidenum">
              <a:rPr lang="en-US" smtClean="0"/>
              <a:t>‹Nr.›</a:t>
            </a:fld>
            <a:endParaRPr lang="en-US"/>
          </a:p>
        </p:txBody>
      </p:sp>
    </p:spTree>
    <p:extLst>
      <p:ext uri="{BB962C8B-B14F-4D97-AF65-F5344CB8AC3E}">
        <p14:creationId xmlns:p14="http://schemas.microsoft.com/office/powerpoint/2010/main" val="1441319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4D73BB-F4AE-0B41-A7ED-9113B6047745}" type="datetime1">
              <a:rPr lang="en-US" smtClean="0"/>
              <a:t>8/2/2016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261161-F363-4909-B3BA-F2D719A844EB}" type="slidenum">
              <a:rPr lang="en-US" smtClean="0"/>
              <a:t>‹Nr.›</a:t>
            </a:fld>
            <a:endParaRPr lang="en-US"/>
          </a:p>
        </p:txBody>
      </p:sp>
    </p:spTree>
    <p:extLst>
      <p:ext uri="{BB962C8B-B14F-4D97-AF65-F5344CB8AC3E}">
        <p14:creationId xmlns:p14="http://schemas.microsoft.com/office/powerpoint/2010/main" val="2983848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B9E4255-F5BE-0445-B1B0-8FD43F2E8489}" type="datetime1">
              <a:rPr lang="en-US" smtClean="0"/>
              <a:t>8/2/2016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261161-F363-4909-B3BA-F2D719A844EB}" type="slidenum">
              <a:rPr lang="en-US" smtClean="0"/>
              <a:t>‹Nr.›</a:t>
            </a:fld>
            <a:endParaRPr lang="en-US"/>
          </a:p>
        </p:txBody>
      </p:sp>
    </p:spTree>
    <p:extLst>
      <p:ext uri="{BB962C8B-B14F-4D97-AF65-F5344CB8AC3E}">
        <p14:creationId xmlns:p14="http://schemas.microsoft.com/office/powerpoint/2010/main" val="1353027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E493B2-68D1-BC45-A179-00E32D0B48E3}" type="datetime1">
              <a:rPr lang="en-US" smtClean="0"/>
              <a:t>8/2/2016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261161-F363-4909-B3BA-F2D719A844EB}" type="slidenum">
              <a:rPr lang="en-US" smtClean="0"/>
              <a:t>‹Nr.›</a:t>
            </a:fld>
            <a:endParaRPr lang="en-US"/>
          </a:p>
        </p:txBody>
      </p:sp>
    </p:spTree>
    <p:extLst>
      <p:ext uri="{BB962C8B-B14F-4D97-AF65-F5344CB8AC3E}">
        <p14:creationId xmlns:p14="http://schemas.microsoft.com/office/powerpoint/2010/main" val="3532348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C83F7A-29E4-F045-AC12-411FDACB4997}" type="datetime1">
              <a:rPr lang="en-US" smtClean="0"/>
              <a:t>8/2/2016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261161-F363-4909-B3BA-F2D719A844EB}" type="slidenum">
              <a:rPr lang="en-US" smtClean="0"/>
              <a:t>‹Nr.›</a:t>
            </a:fld>
            <a:endParaRPr lang="en-US"/>
          </a:p>
        </p:txBody>
      </p:sp>
    </p:spTree>
    <p:extLst>
      <p:ext uri="{BB962C8B-B14F-4D97-AF65-F5344CB8AC3E}">
        <p14:creationId xmlns:p14="http://schemas.microsoft.com/office/powerpoint/2010/main" val="1352029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B9B594-1210-B948-8D31-3B544F5D6C5B}" type="datetime1">
              <a:rPr lang="en-US" smtClean="0"/>
              <a:t>8/2/2016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261161-F363-4909-B3BA-F2D719A844EB}" type="slidenum">
              <a:rPr lang="en-US" smtClean="0"/>
              <a:t>‹Nr.›</a:t>
            </a:fld>
            <a:endParaRPr lang="en-US"/>
          </a:p>
        </p:txBody>
      </p:sp>
    </p:spTree>
    <p:extLst>
      <p:ext uri="{BB962C8B-B14F-4D97-AF65-F5344CB8AC3E}">
        <p14:creationId xmlns:p14="http://schemas.microsoft.com/office/powerpoint/2010/main" val="3429288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0D2E31-5621-F547-819F-82E55C0B7381}" type="datetime1">
              <a:rPr lang="en-US" smtClean="0"/>
              <a:t>8/2/2016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261161-F363-4909-B3BA-F2D719A844EB}" type="slidenum">
              <a:rPr lang="en-US" smtClean="0"/>
              <a:t>‹Nr.›</a:t>
            </a:fld>
            <a:endParaRPr lang="en-US"/>
          </a:p>
        </p:txBody>
      </p:sp>
    </p:spTree>
    <p:extLst>
      <p:ext uri="{BB962C8B-B14F-4D97-AF65-F5344CB8AC3E}">
        <p14:creationId xmlns:p14="http://schemas.microsoft.com/office/powerpoint/2010/main" val="8154169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990600" y="2667000"/>
            <a:ext cx="7223343" cy="1977390"/>
            <a:chOff x="990600" y="2142669"/>
            <a:chExt cx="7223343" cy="1977390"/>
          </a:xfrm>
        </p:grpSpPr>
        <p:sp>
          <p:nvSpPr>
            <p:cNvPr id="5" name="Rectangle 4"/>
            <p:cNvSpPr/>
            <p:nvPr/>
          </p:nvSpPr>
          <p:spPr>
            <a:xfrm>
              <a:off x="990600" y="2142669"/>
              <a:ext cx="7223342" cy="1977390"/>
            </a:xfrm>
            <a:prstGeom prst="rect">
              <a:avLst/>
            </a:prstGeom>
          </p:spPr>
        </p:sp>
        <p:sp>
          <p:nvSpPr>
            <p:cNvPr id="6" name="Text Box 6"/>
            <p:cNvSpPr txBox="1"/>
            <p:nvPr/>
          </p:nvSpPr>
          <p:spPr>
            <a:xfrm>
              <a:off x="2438401" y="3515104"/>
              <a:ext cx="5775542" cy="60495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r">
                <a:lnSpc>
                  <a:spcPct val="115000"/>
                </a:lnSpc>
                <a:spcBef>
                  <a:spcPts val="0"/>
                </a:spcBef>
                <a:spcAft>
                  <a:spcPts val="1000"/>
                </a:spcAft>
              </a:pPr>
              <a:r>
                <a:rPr lang="en-US" sz="2800" dirty="0" smtClean="0">
                  <a:solidFill>
                    <a:srgbClr val="73802D"/>
                  </a:solidFill>
                  <a:effectLst/>
                  <a:latin typeface="Century Gothic"/>
                  <a:ea typeface="Calibri"/>
                  <a:cs typeface="Century Gothic"/>
                </a:rPr>
                <a:t>Conduct and Discipline</a:t>
              </a:r>
              <a:endParaRPr lang="en-US" sz="2800" dirty="0">
                <a:effectLst/>
                <a:latin typeface="Century Gothic"/>
                <a:ea typeface="Calibri"/>
                <a:cs typeface="Century Gothic"/>
              </a:endParaRPr>
            </a:p>
          </p:txBody>
        </p:sp>
        <p:sp>
          <p:nvSpPr>
            <p:cNvPr id="7" name="Text Box 7"/>
            <p:cNvSpPr txBox="1"/>
            <p:nvPr/>
          </p:nvSpPr>
          <p:spPr>
            <a:xfrm>
              <a:off x="1081009" y="2269077"/>
              <a:ext cx="2527753" cy="1309231"/>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7200" spc="300" dirty="0">
                  <a:solidFill>
                    <a:srgbClr val="002060"/>
                  </a:solidFill>
                  <a:latin typeface="Century Gothic"/>
                  <a:ea typeface="Calibri"/>
                  <a:cs typeface="Century Gothic"/>
                </a:rPr>
                <a:t>3</a:t>
              </a:r>
              <a:r>
                <a:rPr lang="en-US" sz="7200" spc="300" dirty="0" smtClean="0">
                  <a:solidFill>
                    <a:srgbClr val="002060"/>
                  </a:solidFill>
                  <a:latin typeface="Century Gothic"/>
                  <a:ea typeface="Calibri"/>
                  <a:cs typeface="Century Gothic"/>
                </a:rPr>
                <a:t>.3</a:t>
              </a:r>
              <a:endParaRPr lang="en-US" sz="1100" spc="300" dirty="0">
                <a:effectLst/>
                <a:latin typeface="Century Gothic"/>
                <a:ea typeface="Calibri"/>
                <a:cs typeface="Century Gothic"/>
              </a:endParaRPr>
            </a:p>
          </p:txBody>
        </p:sp>
        <p:sp>
          <p:nvSpPr>
            <p:cNvPr id="8" name="Text Box 8"/>
            <p:cNvSpPr txBox="1"/>
            <p:nvPr/>
          </p:nvSpPr>
          <p:spPr>
            <a:xfrm>
              <a:off x="1219200" y="2142669"/>
              <a:ext cx="2112948" cy="47854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2400" spc="1000" dirty="0">
                  <a:solidFill>
                    <a:srgbClr val="ADC5F1"/>
                  </a:solidFill>
                  <a:effectLst/>
                  <a:latin typeface="Century Gothic"/>
                  <a:ea typeface="Calibri"/>
                  <a:cs typeface="Century Gothic"/>
                </a:rPr>
                <a:t>Lesson</a:t>
              </a:r>
              <a:endParaRPr lang="en-US" sz="2400" dirty="0">
                <a:effectLst/>
                <a:latin typeface="Century Gothic"/>
                <a:ea typeface="Calibri"/>
                <a:cs typeface="Century Gothic"/>
              </a:endParaRPr>
            </a:p>
          </p:txBody>
        </p:sp>
        <p:cxnSp>
          <p:nvCxnSpPr>
            <p:cNvPr id="9" name="Straight Connector 8"/>
            <p:cNvCxnSpPr/>
            <p:nvPr/>
          </p:nvCxnSpPr>
          <p:spPr>
            <a:xfrm>
              <a:off x="1189242" y="3506075"/>
              <a:ext cx="6907321" cy="0"/>
            </a:xfrm>
            <a:prstGeom prst="line">
              <a:avLst/>
            </a:prstGeom>
            <a:ln>
              <a:gradFill>
                <a:gsLst>
                  <a:gs pos="0">
                    <a:schemeClr val="bg1"/>
                  </a:gs>
                  <a:gs pos="56000">
                    <a:schemeClr val="accent1">
                      <a:tint val="44500"/>
                      <a:satMod val="160000"/>
                    </a:schemeClr>
                  </a:gs>
                  <a:gs pos="100000">
                    <a:srgbClr val="ADC5F1"/>
                  </a:gs>
                </a:gsLst>
                <a:lin ang="5400000" scaled="0"/>
              </a:gradFill>
            </a:ln>
          </p:spPr>
          <p:style>
            <a:lnRef idx="1">
              <a:schemeClr val="dk1"/>
            </a:lnRef>
            <a:fillRef idx="0">
              <a:schemeClr val="dk1"/>
            </a:fillRef>
            <a:effectRef idx="0">
              <a:schemeClr val="dk1"/>
            </a:effectRef>
            <a:fontRef idx="minor">
              <a:schemeClr val="tx1"/>
            </a:fontRef>
          </p:style>
        </p:cxnSp>
        <p:pic>
          <p:nvPicPr>
            <p:cNvPr id="10" name="Picture 9"/>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6913740" y="2410132"/>
              <a:ext cx="1138778" cy="967181"/>
            </a:xfrm>
            <a:prstGeom prst="rect">
              <a:avLst/>
            </a:prstGeom>
          </p:spPr>
        </p:pic>
      </p:grpSp>
      <p:sp>
        <p:nvSpPr>
          <p:cNvPr id="11" name="Text Box 8"/>
          <p:cNvSpPr txBox="1"/>
          <p:nvPr/>
        </p:nvSpPr>
        <p:spPr>
          <a:xfrm>
            <a:off x="1112028" y="1143000"/>
            <a:ext cx="7422372" cy="7620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2000" spc="300" dirty="0" smtClean="0">
                <a:solidFill>
                  <a:srgbClr val="ADC5F1"/>
                </a:solidFill>
                <a:effectLst/>
                <a:latin typeface="Century Gothic"/>
                <a:ea typeface="Calibri"/>
                <a:cs typeface="Century Gothic"/>
              </a:rPr>
              <a:t>Module 3: Individual Peacekeeping Personnel</a:t>
            </a:r>
            <a:endParaRPr lang="en-US" sz="1100" spc="300" dirty="0">
              <a:effectLst/>
              <a:latin typeface="Century Gothic"/>
              <a:ea typeface="Calibri"/>
              <a:cs typeface="Century Gothic"/>
            </a:endParaRPr>
          </a:p>
        </p:txBody>
      </p:sp>
    </p:spTree>
    <p:extLst>
      <p:ext uri="{BB962C8B-B14F-4D97-AF65-F5344CB8AC3E}">
        <p14:creationId xmlns:p14="http://schemas.microsoft.com/office/powerpoint/2010/main" val="21277483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914400" y="1066800"/>
            <a:ext cx="7391400" cy="954107"/>
          </a:xfrm>
          <a:prstGeom prst="rect">
            <a:avLst/>
          </a:prstGeom>
          <a:noFill/>
        </p:spPr>
        <p:txBody>
          <a:bodyPr wrap="square" rtlCol="0">
            <a:spAutoFit/>
          </a:bodyPr>
          <a:lstStyle/>
          <a:p>
            <a:pPr>
              <a:spcAft>
                <a:spcPts val="1200"/>
              </a:spcAft>
            </a:pPr>
            <a:r>
              <a:rPr lang="en-US" sz="2800" dirty="0" smtClean="0">
                <a:solidFill>
                  <a:srgbClr val="8D9C36"/>
                </a:solidFill>
                <a:latin typeface="Century Gothic"/>
                <a:cs typeface="Century Gothic"/>
              </a:rPr>
              <a:t>Code of Conduct for Peacekeeping Personnel</a:t>
            </a:r>
            <a:endParaRPr lang="en-US" sz="2800" dirty="0">
              <a:solidFill>
                <a:srgbClr val="8D9C36"/>
              </a:solidFill>
              <a:latin typeface="Century Gothic"/>
              <a:cs typeface="Century Gothic"/>
            </a:endParaRPr>
          </a:p>
        </p:txBody>
      </p:sp>
      <p:pic>
        <p:nvPicPr>
          <p:cNvPr id="7" name="Picture 6"/>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9" name="Slide Number Placeholder 2"/>
          <p:cNvSpPr>
            <a:spLocks noGrp="1"/>
          </p:cNvSpPr>
          <p:nvPr>
            <p:ph type="sldNum" sz="quarter" idx="12"/>
          </p:nvPr>
        </p:nvSpPr>
        <p:spPr>
          <a:xfrm>
            <a:off x="6553200" y="6416674"/>
            <a:ext cx="2133600" cy="307212"/>
          </a:xfrm>
        </p:spPr>
        <p:txBody>
          <a:bodyPr/>
          <a:lstStyle/>
          <a:p>
            <a:r>
              <a:rPr lang="en-US" sz="1400" dirty="0">
                <a:latin typeface="Century Gothic"/>
                <a:cs typeface="Century Gothic"/>
              </a:rPr>
              <a:t>5</a:t>
            </a:r>
          </a:p>
        </p:txBody>
      </p:sp>
      <p:sp>
        <p:nvSpPr>
          <p:cNvPr id="10" name="TextBox 9"/>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graphicFrame>
        <p:nvGraphicFramePr>
          <p:cNvPr id="2" name="Table 1"/>
          <p:cNvGraphicFramePr>
            <a:graphicFrameLocks noGrp="1"/>
          </p:cNvGraphicFramePr>
          <p:nvPr>
            <p:extLst>
              <p:ext uri="{D42A27DB-BD31-4B8C-83A1-F6EECF244321}">
                <p14:modId xmlns:p14="http://schemas.microsoft.com/office/powerpoint/2010/main" val="445961034"/>
              </p:ext>
            </p:extLst>
          </p:nvPr>
        </p:nvGraphicFramePr>
        <p:xfrm>
          <a:off x="609600" y="2392681"/>
          <a:ext cx="7924800" cy="3017520"/>
        </p:xfrm>
        <a:graphic>
          <a:graphicData uri="http://schemas.openxmlformats.org/drawingml/2006/table">
            <a:tbl>
              <a:tblPr firstRow="1" bandRow="1">
                <a:tableStyleId>{5C22544A-7EE6-4342-B048-85BDC9FD1C3A}</a:tableStyleId>
              </a:tblPr>
              <a:tblGrid>
                <a:gridCol w="7924800"/>
              </a:tblGrid>
              <a:tr h="370840">
                <a:tc>
                  <a:txBody>
                    <a:bodyPr/>
                    <a:lstStyle/>
                    <a:p>
                      <a:pPr marL="285750" indent="-285750">
                        <a:buFont typeface="Wingdings" charset="2"/>
                        <a:buChar char="§"/>
                      </a:pPr>
                      <a:r>
                        <a:rPr lang="en-US" sz="1800" b="0" dirty="0" smtClean="0">
                          <a:solidFill>
                            <a:schemeClr val="tx1"/>
                          </a:solidFill>
                          <a:latin typeface="Century Gothic"/>
                          <a:cs typeface="Century Gothic"/>
                        </a:rPr>
                        <a:t>The UN</a:t>
                      </a:r>
                      <a:r>
                        <a:rPr lang="en-US" sz="1800" b="0" baseline="0" dirty="0" smtClean="0">
                          <a:solidFill>
                            <a:schemeClr val="tx1"/>
                          </a:solidFill>
                          <a:latin typeface="Century Gothic"/>
                          <a:cs typeface="Century Gothic"/>
                        </a:rPr>
                        <a:t> Charter requires that all personnel must maintain the highest standards of integrity and conduct</a:t>
                      </a:r>
                    </a:p>
                  </a:txBody>
                  <a:tcPr>
                    <a:solidFill>
                      <a:srgbClr val="DCE6F2"/>
                    </a:solidFill>
                  </a:tcPr>
                </a:tc>
              </a:tr>
              <a:tr h="370840">
                <a:tc>
                  <a:txBody>
                    <a:bodyPr/>
                    <a:lstStyle/>
                    <a:p>
                      <a:pPr marL="342900" indent="-342900">
                        <a:buFont typeface="Wingdings" charset="2"/>
                        <a:buChar char="§"/>
                      </a:pPr>
                      <a:r>
                        <a:rPr lang="en-US" sz="1800" dirty="0" smtClean="0">
                          <a:latin typeface="Century Gothic"/>
                          <a:cs typeface="Century Gothic"/>
                        </a:rPr>
                        <a:t>All personnel will comply with the Guidelines on International Humanitarian Law for Forces Undertaking United Nations Peacekeeping Operations and the applicable portions of the Universal Declaration of Human Rights as the fundamental basis of our standards</a:t>
                      </a:r>
                      <a:endParaRPr lang="en-US" sz="1800" dirty="0">
                        <a:latin typeface="Century Gothic"/>
                        <a:cs typeface="Century Gothic"/>
                      </a:endParaRPr>
                    </a:p>
                  </a:txBody>
                  <a:tcPr>
                    <a:solidFill>
                      <a:schemeClr val="bg1"/>
                    </a:solidFill>
                  </a:tcPr>
                </a:tc>
              </a:tr>
              <a:tr h="370840">
                <a:tc>
                  <a:txBody>
                    <a:bodyPr/>
                    <a:lstStyle/>
                    <a:p>
                      <a:pPr marL="342900" indent="-342900">
                        <a:buFont typeface="Wingdings" charset="2"/>
                        <a:buChar char="§"/>
                      </a:pPr>
                      <a:r>
                        <a:rPr lang="en-US" sz="1800" dirty="0" smtClean="0">
                          <a:latin typeface="Century Gothic"/>
                          <a:cs typeface="Century Gothic"/>
                        </a:rPr>
                        <a:t>All personnel must be prepared to accept special constraints in their public and private lives in order to do the work and to pursue</a:t>
                      </a:r>
                      <a:r>
                        <a:rPr lang="en-US" sz="1800" baseline="0" dirty="0" smtClean="0">
                          <a:latin typeface="Century Gothic"/>
                          <a:cs typeface="Century Gothic"/>
                        </a:rPr>
                        <a:t> the ideals of the UN Organization</a:t>
                      </a:r>
                      <a:endParaRPr lang="en-US" sz="1800" dirty="0">
                        <a:latin typeface="Century Gothic"/>
                        <a:cs typeface="Century Gothic"/>
                      </a:endParaRPr>
                    </a:p>
                  </a:txBody>
                  <a:tcPr>
                    <a:solidFill>
                      <a:srgbClr val="DCE6F2"/>
                    </a:solidFill>
                  </a:tcPr>
                </a:tc>
              </a:tr>
            </a:tbl>
          </a:graphicData>
        </a:graphic>
      </p:graphicFrame>
    </p:spTree>
    <p:extLst>
      <p:ext uri="{BB962C8B-B14F-4D97-AF65-F5344CB8AC3E}">
        <p14:creationId xmlns:p14="http://schemas.microsoft.com/office/powerpoint/2010/main" val="960565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304800"/>
            <a:ext cx="8229600" cy="990600"/>
          </a:xfrm>
          <a:prstGeom prst="rect">
            <a:avLst/>
          </a:prstGeom>
          <a:ln>
            <a:noFill/>
          </a:ln>
        </p:spPr>
        <p:style>
          <a:lnRef idx="2">
            <a:schemeClr val="dk1"/>
          </a:lnRef>
          <a:fillRef idx="1">
            <a:schemeClr val="lt1"/>
          </a:fillRef>
          <a:effectRef idx="0">
            <a:schemeClr val="dk1"/>
          </a:effectRef>
          <a:fontRef idx="minor">
            <a:schemeClr val="dk1"/>
          </a:fontRef>
        </p:style>
        <p:txBody>
          <a:bodyPr rtlCol="0" anchor="t"/>
          <a:lstStyle/>
          <a:p>
            <a:pPr marL="176213" algn="ctr">
              <a:spcAft>
                <a:spcPts val="600"/>
              </a:spcAft>
            </a:pPr>
            <a:r>
              <a:rPr lang="en-US" sz="2800" b="1" dirty="0" smtClean="0">
                <a:solidFill>
                  <a:srgbClr val="002060"/>
                </a:solidFill>
                <a:latin typeface="Century Gothic"/>
                <a:cs typeface="Century Gothic"/>
              </a:rPr>
              <a:t>Immunities and Privileges</a:t>
            </a:r>
          </a:p>
        </p:txBody>
      </p:sp>
      <p:sp>
        <p:nvSpPr>
          <p:cNvPr id="6" name="TextBox 5"/>
          <p:cNvSpPr txBox="1"/>
          <p:nvPr/>
        </p:nvSpPr>
        <p:spPr>
          <a:xfrm>
            <a:off x="914400" y="1671935"/>
            <a:ext cx="7391400" cy="3200876"/>
          </a:xfrm>
          <a:prstGeom prst="rect">
            <a:avLst/>
          </a:prstGeom>
          <a:noFill/>
        </p:spPr>
        <p:txBody>
          <a:bodyPr wrap="square" rtlCol="0">
            <a:spAutoFit/>
          </a:bodyPr>
          <a:lstStyle/>
          <a:p>
            <a:pPr marL="342900" indent="-342900">
              <a:spcAft>
                <a:spcPts val="600"/>
              </a:spcAft>
              <a:buFont typeface="Wingdings" charset="2"/>
              <a:buChar char="§"/>
            </a:pPr>
            <a:r>
              <a:rPr lang="en-US" sz="2400" dirty="0" smtClean="0">
                <a:latin typeface="Century Gothic"/>
                <a:cs typeface="Century Gothic"/>
              </a:rPr>
              <a:t>Exist in </a:t>
            </a:r>
            <a:r>
              <a:rPr lang="en-US" sz="2400" dirty="0" err="1" smtClean="0">
                <a:latin typeface="Century Gothic"/>
                <a:cs typeface="Century Gothic"/>
              </a:rPr>
              <a:t>Inernational</a:t>
            </a:r>
            <a:r>
              <a:rPr lang="en-US" sz="2400" dirty="0" smtClean="0">
                <a:latin typeface="Century Gothic"/>
                <a:cs typeface="Century Gothic"/>
              </a:rPr>
              <a:t> Law to enable civilian and police personnel as well as military observers to perform their functions</a:t>
            </a:r>
          </a:p>
          <a:p>
            <a:pPr marL="342900" indent="-342900">
              <a:spcAft>
                <a:spcPts val="600"/>
              </a:spcAft>
              <a:buFont typeface="Wingdings" charset="2"/>
              <a:buChar char="§"/>
            </a:pPr>
            <a:r>
              <a:rPr lang="en-US" sz="2400" dirty="0" smtClean="0">
                <a:latin typeface="Century Gothic"/>
                <a:cs typeface="Century Gothic"/>
              </a:rPr>
              <a:t>May be waived by the Secretary-General when in the interests of the UN</a:t>
            </a:r>
          </a:p>
          <a:p>
            <a:pPr marL="342900" indent="-342900">
              <a:spcAft>
                <a:spcPts val="600"/>
              </a:spcAft>
              <a:buFont typeface="Wingdings" charset="2"/>
              <a:buChar char="§"/>
            </a:pPr>
            <a:r>
              <a:rPr lang="en-US" sz="2400" dirty="0" smtClean="0">
                <a:latin typeface="Century Gothic"/>
                <a:cs typeface="Century Gothic"/>
              </a:rPr>
              <a:t>Does not mean that peacekeeping personnel who violate standards of conduct will get away with it</a:t>
            </a:r>
          </a:p>
        </p:txBody>
      </p:sp>
      <p:pic>
        <p:nvPicPr>
          <p:cNvPr id="13" name="Picture 12"/>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11" name="Slide Number Placeholder 2"/>
          <p:cNvSpPr>
            <a:spLocks noGrp="1"/>
          </p:cNvSpPr>
          <p:nvPr>
            <p:ph type="sldNum" sz="quarter" idx="12"/>
          </p:nvPr>
        </p:nvSpPr>
        <p:spPr>
          <a:xfrm>
            <a:off x="6553200" y="6416674"/>
            <a:ext cx="2133600" cy="307212"/>
          </a:xfrm>
        </p:spPr>
        <p:txBody>
          <a:bodyPr/>
          <a:lstStyle/>
          <a:p>
            <a:r>
              <a:rPr lang="en-US" sz="1400" dirty="0">
                <a:latin typeface="Century Gothic"/>
                <a:cs typeface="Century Gothic"/>
              </a:rPr>
              <a:t>6</a:t>
            </a:r>
          </a:p>
        </p:txBody>
      </p:sp>
      <p:sp>
        <p:nvSpPr>
          <p:cNvPr id="14" name="TextBox 13"/>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spTree>
    <p:extLst>
      <p:ext uri="{BB962C8B-B14F-4D97-AF65-F5344CB8AC3E}">
        <p14:creationId xmlns:p14="http://schemas.microsoft.com/office/powerpoint/2010/main" val="22182571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304800"/>
            <a:ext cx="8229600" cy="990600"/>
          </a:xfrm>
          <a:prstGeom prst="rect">
            <a:avLst/>
          </a:prstGeom>
          <a:ln>
            <a:noFill/>
          </a:ln>
        </p:spPr>
        <p:style>
          <a:lnRef idx="2">
            <a:schemeClr val="dk1"/>
          </a:lnRef>
          <a:fillRef idx="1">
            <a:schemeClr val="lt1"/>
          </a:fillRef>
          <a:effectRef idx="0">
            <a:schemeClr val="dk1"/>
          </a:effectRef>
          <a:fontRef idx="minor">
            <a:schemeClr val="dk1"/>
          </a:fontRef>
        </p:style>
        <p:txBody>
          <a:bodyPr rtlCol="0" anchor="t"/>
          <a:lstStyle/>
          <a:p>
            <a:pPr marL="176213" algn="ctr">
              <a:spcAft>
                <a:spcPts val="600"/>
              </a:spcAft>
            </a:pPr>
            <a:r>
              <a:rPr lang="en-US" sz="2800" b="1" dirty="0" smtClean="0">
                <a:solidFill>
                  <a:srgbClr val="002060"/>
                </a:solidFill>
                <a:latin typeface="Century Gothic"/>
                <a:cs typeface="Century Gothic"/>
              </a:rPr>
              <a:t>Misconduct</a:t>
            </a:r>
          </a:p>
        </p:txBody>
      </p:sp>
      <p:sp>
        <p:nvSpPr>
          <p:cNvPr id="6" name="TextBox 5"/>
          <p:cNvSpPr txBox="1"/>
          <p:nvPr/>
        </p:nvSpPr>
        <p:spPr>
          <a:xfrm>
            <a:off x="914400" y="1671935"/>
            <a:ext cx="7391400" cy="1646605"/>
          </a:xfrm>
          <a:prstGeom prst="rect">
            <a:avLst/>
          </a:prstGeom>
          <a:noFill/>
        </p:spPr>
        <p:txBody>
          <a:bodyPr wrap="square" rtlCol="0">
            <a:spAutoFit/>
          </a:bodyPr>
          <a:lstStyle/>
          <a:p>
            <a:pPr marL="342900" indent="-342900">
              <a:spcAft>
                <a:spcPts val="600"/>
              </a:spcAft>
              <a:buFont typeface="Wingdings" charset="2"/>
              <a:buChar char="§"/>
            </a:pPr>
            <a:r>
              <a:rPr lang="en-US" sz="2400" dirty="0" smtClean="0">
                <a:latin typeface="Century Gothic"/>
                <a:cs typeface="Century Gothic"/>
              </a:rPr>
              <a:t>Defined differently for different categories of peacekeeping personnel</a:t>
            </a:r>
          </a:p>
          <a:p>
            <a:pPr marL="342900" indent="-342900">
              <a:spcAft>
                <a:spcPts val="600"/>
              </a:spcAft>
              <a:buFont typeface="Wingdings" charset="2"/>
              <a:buChar char="§"/>
            </a:pPr>
            <a:r>
              <a:rPr lang="en-US" sz="2400" dirty="0" smtClean="0">
                <a:latin typeface="Century Gothic"/>
                <a:cs typeface="Century Gothic"/>
              </a:rPr>
              <a:t>All build on the same three principles of the UN standards of conduct</a:t>
            </a:r>
          </a:p>
        </p:txBody>
      </p:sp>
      <p:pic>
        <p:nvPicPr>
          <p:cNvPr id="13" name="Picture 12"/>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11" name="Slide Number Placeholder 2"/>
          <p:cNvSpPr>
            <a:spLocks noGrp="1"/>
          </p:cNvSpPr>
          <p:nvPr>
            <p:ph type="sldNum" sz="quarter" idx="12"/>
          </p:nvPr>
        </p:nvSpPr>
        <p:spPr>
          <a:xfrm>
            <a:off x="6553200" y="6416674"/>
            <a:ext cx="2133600" cy="307212"/>
          </a:xfrm>
        </p:spPr>
        <p:txBody>
          <a:bodyPr/>
          <a:lstStyle/>
          <a:p>
            <a:r>
              <a:rPr lang="en-US" sz="1400" dirty="0">
                <a:latin typeface="Century Gothic"/>
                <a:cs typeface="Century Gothic"/>
              </a:rPr>
              <a:t>7</a:t>
            </a:r>
          </a:p>
        </p:txBody>
      </p:sp>
      <p:sp>
        <p:nvSpPr>
          <p:cNvPr id="14" name="TextBox 13"/>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sp>
        <p:nvSpPr>
          <p:cNvPr id="7" name="TextBox 6"/>
          <p:cNvSpPr txBox="1"/>
          <p:nvPr/>
        </p:nvSpPr>
        <p:spPr>
          <a:xfrm>
            <a:off x="914400" y="1066800"/>
            <a:ext cx="7391400" cy="523220"/>
          </a:xfrm>
          <a:prstGeom prst="rect">
            <a:avLst/>
          </a:prstGeom>
          <a:noFill/>
        </p:spPr>
        <p:txBody>
          <a:bodyPr wrap="square" rtlCol="0">
            <a:spAutoFit/>
          </a:bodyPr>
          <a:lstStyle/>
          <a:p>
            <a:pPr>
              <a:spcAft>
                <a:spcPts val="1200"/>
              </a:spcAft>
            </a:pPr>
            <a:r>
              <a:rPr lang="en-US" sz="2800" dirty="0" smtClean="0">
                <a:solidFill>
                  <a:srgbClr val="8D9C36"/>
                </a:solidFill>
                <a:latin typeface="Century Gothic"/>
                <a:cs typeface="Century Gothic"/>
              </a:rPr>
              <a:t>Definition of Misconduct</a:t>
            </a:r>
            <a:endParaRPr lang="en-US" sz="2800" dirty="0">
              <a:solidFill>
                <a:srgbClr val="8D9C36"/>
              </a:solidFill>
              <a:latin typeface="Century Gothic"/>
              <a:cs typeface="Century Gothic"/>
            </a:endParaRPr>
          </a:p>
        </p:txBody>
      </p:sp>
    </p:spTree>
    <p:extLst>
      <p:ext uri="{BB962C8B-B14F-4D97-AF65-F5344CB8AC3E}">
        <p14:creationId xmlns:p14="http://schemas.microsoft.com/office/powerpoint/2010/main" val="15443784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11" name="Slide Number Placeholder 2"/>
          <p:cNvSpPr>
            <a:spLocks noGrp="1"/>
          </p:cNvSpPr>
          <p:nvPr>
            <p:ph type="sldNum" sz="quarter" idx="12"/>
          </p:nvPr>
        </p:nvSpPr>
        <p:spPr>
          <a:xfrm>
            <a:off x="6553200" y="6416674"/>
            <a:ext cx="2133600" cy="307212"/>
          </a:xfrm>
        </p:spPr>
        <p:txBody>
          <a:bodyPr/>
          <a:lstStyle/>
          <a:p>
            <a:r>
              <a:rPr lang="en-US" sz="1400" dirty="0">
                <a:latin typeface="Century Gothic"/>
                <a:cs typeface="Century Gothic"/>
              </a:rPr>
              <a:t>8</a:t>
            </a:r>
          </a:p>
        </p:txBody>
      </p:sp>
      <p:sp>
        <p:nvSpPr>
          <p:cNvPr id="14" name="TextBox 13"/>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sp>
        <p:nvSpPr>
          <p:cNvPr id="7" name="TextBox 6"/>
          <p:cNvSpPr txBox="1"/>
          <p:nvPr/>
        </p:nvSpPr>
        <p:spPr>
          <a:xfrm>
            <a:off x="914400" y="1066800"/>
            <a:ext cx="7391400" cy="523220"/>
          </a:xfrm>
          <a:prstGeom prst="rect">
            <a:avLst/>
          </a:prstGeom>
          <a:noFill/>
        </p:spPr>
        <p:txBody>
          <a:bodyPr wrap="square" rtlCol="0">
            <a:spAutoFit/>
          </a:bodyPr>
          <a:lstStyle/>
          <a:p>
            <a:pPr>
              <a:spcAft>
                <a:spcPts val="1200"/>
              </a:spcAft>
            </a:pPr>
            <a:r>
              <a:rPr lang="en-US" sz="2800" dirty="0" smtClean="0">
                <a:solidFill>
                  <a:srgbClr val="8D9C36"/>
                </a:solidFill>
                <a:latin typeface="Century Gothic"/>
                <a:cs typeface="Century Gothic"/>
              </a:rPr>
              <a:t>Definition of Misconduct</a:t>
            </a:r>
          </a:p>
        </p:txBody>
      </p:sp>
      <p:graphicFrame>
        <p:nvGraphicFramePr>
          <p:cNvPr id="8" name="Table 7"/>
          <p:cNvGraphicFramePr>
            <a:graphicFrameLocks noGrp="1"/>
          </p:cNvGraphicFramePr>
          <p:nvPr>
            <p:extLst>
              <p:ext uri="{D42A27DB-BD31-4B8C-83A1-F6EECF244321}">
                <p14:modId xmlns:p14="http://schemas.microsoft.com/office/powerpoint/2010/main" val="3612183968"/>
              </p:ext>
            </p:extLst>
          </p:nvPr>
        </p:nvGraphicFramePr>
        <p:xfrm>
          <a:off x="609600" y="2057400"/>
          <a:ext cx="7924800" cy="2656840"/>
        </p:xfrm>
        <a:graphic>
          <a:graphicData uri="http://schemas.openxmlformats.org/drawingml/2006/table">
            <a:tbl>
              <a:tblPr firstRow="1" bandRow="1">
                <a:tableStyleId>{5C22544A-7EE6-4342-B048-85BDC9FD1C3A}</a:tableStyleId>
              </a:tblPr>
              <a:tblGrid>
                <a:gridCol w="7924800"/>
              </a:tblGrid>
              <a:tr h="370840">
                <a:tc>
                  <a:txBody>
                    <a:bodyPr/>
                    <a:lstStyle/>
                    <a:p>
                      <a:r>
                        <a:rPr lang="en-US" sz="1800" dirty="0" smtClean="0">
                          <a:solidFill>
                            <a:schemeClr val="tx1"/>
                          </a:solidFill>
                          <a:latin typeface="Century Gothic"/>
                          <a:cs typeface="Century Gothic"/>
                        </a:rPr>
                        <a:t>For Civilian Personnel</a:t>
                      </a:r>
                      <a:endParaRPr lang="en-US" sz="1800" baseline="0" dirty="0" smtClean="0">
                        <a:solidFill>
                          <a:schemeClr val="tx1"/>
                        </a:solidFill>
                        <a:latin typeface="Century Gothic"/>
                        <a:cs typeface="Century Gothic"/>
                      </a:endParaRPr>
                    </a:p>
                  </a:txBody>
                  <a:tcPr>
                    <a:solidFill>
                      <a:srgbClr val="8EB4E3"/>
                    </a:solidFill>
                  </a:tcPr>
                </a:tc>
              </a:tr>
              <a:tr h="370840">
                <a:tc>
                  <a:txBody>
                    <a:bodyPr/>
                    <a:lstStyle/>
                    <a:p>
                      <a:pPr marL="0" indent="0">
                        <a:buFont typeface="Wingdings" charset="2"/>
                        <a:buNone/>
                      </a:pPr>
                      <a:r>
                        <a:rPr lang="en-US" sz="1800" dirty="0" smtClean="0">
                          <a:latin typeface="Century Gothic"/>
                          <a:cs typeface="Century Gothic"/>
                        </a:rPr>
                        <a:t>Failure</a:t>
                      </a:r>
                      <a:r>
                        <a:rPr lang="en-US" sz="1800" baseline="0" dirty="0" smtClean="0">
                          <a:latin typeface="Century Gothic"/>
                          <a:cs typeface="Century Gothic"/>
                        </a:rPr>
                        <a:t> by a staff member to:</a:t>
                      </a:r>
                    </a:p>
                    <a:p>
                      <a:pPr marL="285750" indent="-285750">
                        <a:buFont typeface="Wingdings" charset="2"/>
                        <a:buChar char="§"/>
                      </a:pPr>
                      <a:r>
                        <a:rPr lang="en-US" sz="1800" baseline="0" dirty="0" smtClean="0">
                          <a:latin typeface="Century Gothic"/>
                          <a:cs typeface="Century Gothic"/>
                        </a:rPr>
                        <a:t>Comply with his/her obligations under UN Charter, Staff Regulations and Rules and relevant Administrative issuances</a:t>
                      </a:r>
                    </a:p>
                    <a:p>
                      <a:pPr marL="285750" indent="-285750">
                        <a:buFont typeface="Wingdings" charset="2"/>
                        <a:buChar char="§"/>
                      </a:pPr>
                      <a:r>
                        <a:rPr lang="en-US" sz="1800" baseline="0" dirty="0" smtClean="0">
                          <a:latin typeface="Century Gothic"/>
                          <a:cs typeface="Century Gothic"/>
                        </a:rPr>
                        <a:t>Observe Standards of Conduct expected of an international civil servant</a:t>
                      </a:r>
                    </a:p>
                    <a:p>
                      <a:pPr marL="285750" indent="-285750">
                        <a:buFont typeface="Wingdings" charset="2"/>
                        <a:buChar char="§"/>
                      </a:pPr>
                      <a:endParaRPr lang="en-US" sz="1800" baseline="0" dirty="0" smtClean="0">
                        <a:latin typeface="Century Gothic"/>
                        <a:cs typeface="Century Gothic"/>
                      </a:endParaRPr>
                    </a:p>
                    <a:p>
                      <a:pPr marL="0" indent="0">
                        <a:buFont typeface="Wingdings" charset="2"/>
                        <a:buNone/>
                      </a:pPr>
                      <a:r>
                        <a:rPr lang="en-US" sz="1800" dirty="0" smtClean="0">
                          <a:latin typeface="Century Gothic"/>
                          <a:cs typeface="Century Gothic"/>
                        </a:rPr>
                        <a:t>Reference: Staff Rule 310.1</a:t>
                      </a:r>
                    </a:p>
                    <a:p>
                      <a:pPr marL="0" indent="0">
                        <a:buFont typeface="Wingdings" charset="2"/>
                        <a:buNone/>
                      </a:pPr>
                      <a:r>
                        <a:rPr lang="en-US" sz="1800" dirty="0" smtClean="0">
                          <a:latin typeface="Century Gothic"/>
                          <a:cs typeface="Century Gothic"/>
                        </a:rPr>
                        <a:t>Principles</a:t>
                      </a:r>
                      <a:r>
                        <a:rPr lang="en-US" sz="1800" baseline="0" dirty="0" smtClean="0">
                          <a:latin typeface="Century Gothic"/>
                          <a:cs typeface="Century Gothic"/>
                        </a:rPr>
                        <a:t> are also binding on other civilians in peacekeeping missions</a:t>
                      </a:r>
                      <a:endParaRPr lang="en-US" sz="1800" dirty="0">
                        <a:latin typeface="Century Gothic"/>
                        <a:cs typeface="Century Gothic"/>
                      </a:endParaRPr>
                    </a:p>
                  </a:txBody>
                  <a:tcPr>
                    <a:solidFill>
                      <a:srgbClr val="DCE6F2"/>
                    </a:solidFill>
                  </a:tcPr>
                </a:tc>
              </a:tr>
            </a:tbl>
          </a:graphicData>
        </a:graphic>
      </p:graphicFrame>
    </p:spTree>
    <p:extLst>
      <p:ext uri="{BB962C8B-B14F-4D97-AF65-F5344CB8AC3E}">
        <p14:creationId xmlns:p14="http://schemas.microsoft.com/office/powerpoint/2010/main" val="3559589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11" name="Slide Number Placeholder 2"/>
          <p:cNvSpPr>
            <a:spLocks noGrp="1"/>
          </p:cNvSpPr>
          <p:nvPr>
            <p:ph type="sldNum" sz="quarter" idx="12"/>
          </p:nvPr>
        </p:nvSpPr>
        <p:spPr>
          <a:xfrm>
            <a:off x="6553200" y="6416674"/>
            <a:ext cx="2133600" cy="307212"/>
          </a:xfrm>
        </p:spPr>
        <p:txBody>
          <a:bodyPr/>
          <a:lstStyle/>
          <a:p>
            <a:r>
              <a:rPr lang="en-US" sz="1400" dirty="0">
                <a:latin typeface="Century Gothic"/>
                <a:cs typeface="Century Gothic"/>
              </a:rPr>
              <a:t>9</a:t>
            </a:r>
          </a:p>
        </p:txBody>
      </p:sp>
      <p:sp>
        <p:nvSpPr>
          <p:cNvPr id="14" name="TextBox 13"/>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sp>
        <p:nvSpPr>
          <p:cNvPr id="7" name="TextBox 6"/>
          <p:cNvSpPr txBox="1"/>
          <p:nvPr/>
        </p:nvSpPr>
        <p:spPr>
          <a:xfrm>
            <a:off x="914400" y="1066800"/>
            <a:ext cx="7391400" cy="523220"/>
          </a:xfrm>
          <a:prstGeom prst="rect">
            <a:avLst/>
          </a:prstGeom>
          <a:noFill/>
        </p:spPr>
        <p:txBody>
          <a:bodyPr wrap="square" rtlCol="0">
            <a:spAutoFit/>
          </a:bodyPr>
          <a:lstStyle/>
          <a:p>
            <a:pPr>
              <a:spcAft>
                <a:spcPts val="1200"/>
              </a:spcAft>
            </a:pPr>
            <a:r>
              <a:rPr lang="en-US" sz="2800" dirty="0" smtClean="0">
                <a:solidFill>
                  <a:srgbClr val="8D9C36"/>
                </a:solidFill>
                <a:latin typeface="Century Gothic"/>
                <a:cs typeface="Century Gothic"/>
              </a:rPr>
              <a:t>Definition of Misconduct</a:t>
            </a:r>
          </a:p>
        </p:txBody>
      </p:sp>
      <p:graphicFrame>
        <p:nvGraphicFramePr>
          <p:cNvPr id="8" name="Table 7"/>
          <p:cNvGraphicFramePr>
            <a:graphicFrameLocks noGrp="1"/>
          </p:cNvGraphicFramePr>
          <p:nvPr>
            <p:extLst>
              <p:ext uri="{D42A27DB-BD31-4B8C-83A1-F6EECF244321}">
                <p14:modId xmlns:p14="http://schemas.microsoft.com/office/powerpoint/2010/main" val="3952496278"/>
              </p:ext>
            </p:extLst>
          </p:nvPr>
        </p:nvGraphicFramePr>
        <p:xfrm>
          <a:off x="609600" y="2057400"/>
          <a:ext cx="7924800" cy="3754120"/>
        </p:xfrm>
        <a:graphic>
          <a:graphicData uri="http://schemas.openxmlformats.org/drawingml/2006/table">
            <a:tbl>
              <a:tblPr firstRow="1" bandRow="1">
                <a:tableStyleId>{5C22544A-7EE6-4342-B048-85BDC9FD1C3A}</a:tableStyleId>
              </a:tblPr>
              <a:tblGrid>
                <a:gridCol w="7924800"/>
              </a:tblGrid>
              <a:tr h="370840">
                <a:tc>
                  <a:txBody>
                    <a:bodyPr/>
                    <a:lstStyle/>
                    <a:p>
                      <a:r>
                        <a:rPr lang="en-US" sz="1800" dirty="0" smtClean="0">
                          <a:solidFill>
                            <a:schemeClr val="tx1"/>
                          </a:solidFill>
                          <a:latin typeface="Century Gothic"/>
                          <a:cs typeface="Century Gothic"/>
                        </a:rPr>
                        <a:t>For Members</a:t>
                      </a:r>
                      <a:r>
                        <a:rPr lang="en-US" sz="1800" baseline="0" dirty="0" smtClean="0">
                          <a:solidFill>
                            <a:schemeClr val="tx1"/>
                          </a:solidFill>
                          <a:latin typeface="Century Gothic"/>
                          <a:cs typeface="Century Gothic"/>
                        </a:rPr>
                        <a:t> of National Contingent and Military Staff Officers</a:t>
                      </a:r>
                    </a:p>
                  </a:txBody>
                  <a:tcPr>
                    <a:solidFill>
                      <a:srgbClr val="8EB4E3"/>
                    </a:solidFill>
                  </a:tcPr>
                </a:tc>
              </a:tr>
              <a:tr h="370840">
                <a:tc>
                  <a:txBody>
                    <a:bodyPr/>
                    <a:lstStyle/>
                    <a:p>
                      <a:pPr marL="285750" indent="-285750">
                        <a:buFont typeface="Wingdings" charset="2"/>
                        <a:buChar char="§"/>
                      </a:pPr>
                      <a:r>
                        <a:rPr lang="en-US" sz="1800" dirty="0" smtClean="0">
                          <a:latin typeface="Century Gothic"/>
                          <a:cs typeface="Century Gothic"/>
                        </a:rPr>
                        <a:t>Misconduct means any act or omission that is a violation of UN standards of conduct, mission-specific rules and regulations or the obligations towards national and local laws and regulations in accordance with the status-of-forces agreement</a:t>
                      </a:r>
                      <a:r>
                        <a:rPr lang="en-US" sz="1800" baseline="0" dirty="0" smtClean="0">
                          <a:latin typeface="Century Gothic"/>
                          <a:cs typeface="Century Gothic"/>
                        </a:rPr>
                        <a:t> where the impact is outside the national contingent.</a:t>
                      </a:r>
                    </a:p>
                    <a:p>
                      <a:pPr marL="285750" indent="-285750">
                        <a:buFont typeface="Wingdings" charset="2"/>
                        <a:buChar char="§"/>
                      </a:pPr>
                      <a:r>
                        <a:rPr lang="en-US" sz="1800" baseline="0" dirty="0" smtClean="0">
                          <a:latin typeface="Century Gothic"/>
                          <a:cs typeface="Century Gothic"/>
                        </a:rPr>
                        <a:t>Serious Misconduct is misconduct, including criminal acts, that results in, or is likely to result in serious loss, damage or injury to an individual or to a mission. Sexual exploitation and abuse constitute serious misconduct.</a:t>
                      </a:r>
                    </a:p>
                    <a:p>
                      <a:pPr marL="285750" indent="-285750">
                        <a:buFont typeface="Wingdings" charset="2"/>
                        <a:buChar char="§"/>
                      </a:pPr>
                      <a:endParaRPr lang="en-US" sz="1800" baseline="0" dirty="0" smtClean="0">
                        <a:latin typeface="Century Gothic"/>
                        <a:cs typeface="Century Gothic"/>
                      </a:endParaRPr>
                    </a:p>
                    <a:p>
                      <a:pPr marL="0" indent="0">
                        <a:buFont typeface="Wingdings" charset="2"/>
                        <a:buNone/>
                      </a:pPr>
                      <a:r>
                        <a:rPr lang="en-US" sz="1800" baseline="0" dirty="0" smtClean="0">
                          <a:latin typeface="Century Gothic"/>
                          <a:cs typeface="Century Gothic"/>
                        </a:rPr>
                        <a:t>Reference: We are the UN Peacekeeping Personnel (lists specific instances)</a:t>
                      </a:r>
                      <a:endParaRPr lang="en-US" sz="1800" dirty="0">
                        <a:latin typeface="Century Gothic"/>
                        <a:cs typeface="Century Gothic"/>
                      </a:endParaRPr>
                    </a:p>
                  </a:txBody>
                  <a:tcPr>
                    <a:solidFill>
                      <a:srgbClr val="DCE6F2"/>
                    </a:solidFill>
                  </a:tcPr>
                </a:tc>
              </a:tr>
            </a:tbl>
          </a:graphicData>
        </a:graphic>
      </p:graphicFrame>
    </p:spTree>
    <p:extLst>
      <p:ext uri="{BB962C8B-B14F-4D97-AF65-F5344CB8AC3E}">
        <p14:creationId xmlns:p14="http://schemas.microsoft.com/office/powerpoint/2010/main" val="7630878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11" name="Slide Number Placeholder 2"/>
          <p:cNvSpPr>
            <a:spLocks noGrp="1"/>
          </p:cNvSpPr>
          <p:nvPr>
            <p:ph type="sldNum" sz="quarter" idx="12"/>
          </p:nvPr>
        </p:nvSpPr>
        <p:spPr>
          <a:xfrm>
            <a:off x="6553200" y="6416674"/>
            <a:ext cx="2133600" cy="307212"/>
          </a:xfrm>
        </p:spPr>
        <p:txBody>
          <a:bodyPr/>
          <a:lstStyle/>
          <a:p>
            <a:r>
              <a:rPr lang="en-US" sz="1400" dirty="0" smtClean="0">
                <a:latin typeface="Century Gothic"/>
                <a:cs typeface="Century Gothic"/>
              </a:rPr>
              <a:t>10</a:t>
            </a:r>
            <a:endParaRPr lang="en-US" sz="1400" dirty="0">
              <a:latin typeface="Century Gothic"/>
              <a:cs typeface="Century Gothic"/>
            </a:endParaRPr>
          </a:p>
        </p:txBody>
      </p:sp>
      <p:sp>
        <p:nvSpPr>
          <p:cNvPr id="14" name="TextBox 13"/>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sp>
        <p:nvSpPr>
          <p:cNvPr id="7" name="TextBox 6"/>
          <p:cNvSpPr txBox="1"/>
          <p:nvPr/>
        </p:nvSpPr>
        <p:spPr>
          <a:xfrm>
            <a:off x="914400" y="1066800"/>
            <a:ext cx="7391400" cy="523220"/>
          </a:xfrm>
          <a:prstGeom prst="rect">
            <a:avLst/>
          </a:prstGeom>
          <a:noFill/>
        </p:spPr>
        <p:txBody>
          <a:bodyPr wrap="square" rtlCol="0">
            <a:spAutoFit/>
          </a:bodyPr>
          <a:lstStyle/>
          <a:p>
            <a:pPr>
              <a:spcAft>
                <a:spcPts val="1200"/>
              </a:spcAft>
            </a:pPr>
            <a:r>
              <a:rPr lang="en-US" sz="2800" dirty="0" smtClean="0">
                <a:solidFill>
                  <a:srgbClr val="8D9C36"/>
                </a:solidFill>
                <a:latin typeface="Century Gothic"/>
                <a:cs typeface="Century Gothic"/>
              </a:rPr>
              <a:t>Definition of Misconduct</a:t>
            </a:r>
          </a:p>
        </p:txBody>
      </p:sp>
      <p:graphicFrame>
        <p:nvGraphicFramePr>
          <p:cNvPr id="8" name="Table 7"/>
          <p:cNvGraphicFramePr>
            <a:graphicFrameLocks noGrp="1"/>
          </p:cNvGraphicFramePr>
          <p:nvPr>
            <p:extLst>
              <p:ext uri="{D42A27DB-BD31-4B8C-83A1-F6EECF244321}">
                <p14:modId xmlns:p14="http://schemas.microsoft.com/office/powerpoint/2010/main" val="2808215413"/>
              </p:ext>
            </p:extLst>
          </p:nvPr>
        </p:nvGraphicFramePr>
        <p:xfrm>
          <a:off x="609600" y="2057400"/>
          <a:ext cx="7924800" cy="4028440"/>
        </p:xfrm>
        <a:graphic>
          <a:graphicData uri="http://schemas.openxmlformats.org/drawingml/2006/table">
            <a:tbl>
              <a:tblPr firstRow="1" bandRow="1">
                <a:tableStyleId>{5C22544A-7EE6-4342-B048-85BDC9FD1C3A}</a:tableStyleId>
              </a:tblPr>
              <a:tblGrid>
                <a:gridCol w="7924800"/>
              </a:tblGrid>
              <a:tr h="370840">
                <a:tc>
                  <a:txBody>
                    <a:bodyPr/>
                    <a:lstStyle/>
                    <a:p>
                      <a:r>
                        <a:rPr lang="en-US" sz="1800" dirty="0" smtClean="0">
                          <a:solidFill>
                            <a:schemeClr val="tx1"/>
                          </a:solidFill>
                          <a:latin typeface="Century Gothic"/>
                          <a:cs typeface="Century Gothic"/>
                        </a:rPr>
                        <a:t>For UN</a:t>
                      </a:r>
                      <a:r>
                        <a:rPr lang="en-US" sz="1800" baseline="0" dirty="0" smtClean="0">
                          <a:solidFill>
                            <a:schemeClr val="tx1"/>
                          </a:solidFill>
                          <a:latin typeface="Century Gothic"/>
                          <a:cs typeface="Century Gothic"/>
                        </a:rPr>
                        <a:t> Police and Military Observers</a:t>
                      </a:r>
                    </a:p>
                  </a:txBody>
                  <a:tcPr>
                    <a:solidFill>
                      <a:srgbClr val="8EB4E3"/>
                    </a:solidFill>
                  </a:tcPr>
                </a:tc>
              </a:tr>
              <a:tr h="370840">
                <a:tc>
                  <a:txBody>
                    <a:bodyPr/>
                    <a:lstStyle/>
                    <a:p>
                      <a:pPr marL="285750" indent="-285750">
                        <a:buFont typeface="Wingdings" charset="2"/>
                        <a:buChar char="§"/>
                      </a:pPr>
                      <a:r>
                        <a:rPr lang="en-US" sz="1800" dirty="0" smtClean="0">
                          <a:latin typeface="Century Gothic"/>
                          <a:cs typeface="Century Gothic"/>
                        </a:rPr>
                        <a:t>Minor Misconduct: any act, omission or negligence that is a violation of mission standard operating procedures (SOPs), directives or any other applicable rules, regulations or administrative</a:t>
                      </a:r>
                      <a:r>
                        <a:rPr lang="en-US" sz="1800" baseline="0" dirty="0" smtClean="0">
                          <a:latin typeface="Century Gothic"/>
                          <a:cs typeface="Century Gothic"/>
                        </a:rPr>
                        <a:t> instructions, but which does not result in or is not likely to result in major damage or injury to an individual or the mission.</a:t>
                      </a:r>
                    </a:p>
                    <a:p>
                      <a:pPr marL="285750" indent="-285750">
                        <a:buFont typeface="Wingdings" charset="2"/>
                        <a:buChar char="§"/>
                      </a:pPr>
                      <a:r>
                        <a:rPr lang="en-US" sz="1800" baseline="0" dirty="0" smtClean="0">
                          <a:latin typeface="Century Gothic"/>
                          <a:cs typeface="Century Gothic"/>
                        </a:rPr>
                        <a:t>Serious Misconduct: any act, omission or negligence, including criminal acts, that is a violation of mission SOPs, directives or any other applicable rules, regulations or administrative instructions, that results in or is likely to result in serious damage or injury to an individual or to the mission.</a:t>
                      </a:r>
                    </a:p>
                    <a:p>
                      <a:pPr marL="285750" indent="-285750">
                        <a:buFont typeface="Wingdings" charset="2"/>
                        <a:buChar char="§"/>
                      </a:pPr>
                      <a:endParaRPr lang="en-US" sz="1800" baseline="0" dirty="0" smtClean="0">
                        <a:latin typeface="Century Gothic"/>
                        <a:cs typeface="Century Gothic"/>
                      </a:endParaRPr>
                    </a:p>
                    <a:p>
                      <a:pPr marL="0" indent="0">
                        <a:buFont typeface="Wingdings" charset="2"/>
                        <a:buNone/>
                      </a:pPr>
                      <a:r>
                        <a:rPr lang="en-US" sz="1800" baseline="0" dirty="0" smtClean="0">
                          <a:latin typeface="Century Gothic"/>
                          <a:cs typeface="Century Gothic"/>
                        </a:rPr>
                        <a:t>Reference: Directives for Disciplinary Matters involving Civilian Police Officers and Military Observers (lists specific instances)</a:t>
                      </a:r>
                      <a:endParaRPr lang="en-US" sz="1800" dirty="0">
                        <a:latin typeface="Century Gothic"/>
                        <a:cs typeface="Century Gothic"/>
                      </a:endParaRPr>
                    </a:p>
                  </a:txBody>
                  <a:tcPr>
                    <a:solidFill>
                      <a:srgbClr val="DCE6F2"/>
                    </a:solidFill>
                  </a:tcPr>
                </a:tc>
              </a:tr>
            </a:tbl>
          </a:graphicData>
        </a:graphic>
      </p:graphicFrame>
    </p:spTree>
    <p:extLst>
      <p:ext uri="{BB962C8B-B14F-4D97-AF65-F5344CB8AC3E}">
        <p14:creationId xmlns:p14="http://schemas.microsoft.com/office/powerpoint/2010/main" val="21392624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14400" y="1671935"/>
            <a:ext cx="7391400" cy="3877984"/>
          </a:xfrm>
          <a:prstGeom prst="rect">
            <a:avLst/>
          </a:prstGeom>
          <a:noFill/>
        </p:spPr>
        <p:txBody>
          <a:bodyPr wrap="square" rtlCol="0">
            <a:spAutoFit/>
          </a:bodyPr>
          <a:lstStyle/>
          <a:p>
            <a:pPr>
              <a:spcAft>
                <a:spcPts val="600"/>
              </a:spcAft>
            </a:pPr>
            <a:r>
              <a:rPr lang="en-US" sz="2400" b="1" dirty="0" smtClean="0">
                <a:latin typeface="Century Gothic"/>
                <a:cs typeface="Century Gothic"/>
              </a:rPr>
              <a:t>Category I: Serious Misconduct includes:</a:t>
            </a:r>
          </a:p>
          <a:p>
            <a:pPr marL="342900" indent="-342900">
              <a:spcAft>
                <a:spcPts val="600"/>
              </a:spcAft>
              <a:buFont typeface="Wingdings" charset="2"/>
              <a:buChar char="§"/>
            </a:pPr>
            <a:r>
              <a:rPr lang="en-US" sz="2400" dirty="0" smtClean="0">
                <a:latin typeface="Century Gothic"/>
                <a:cs typeface="Century Gothic"/>
              </a:rPr>
              <a:t>Sexual exploitation and abuse (SEA)</a:t>
            </a:r>
          </a:p>
          <a:p>
            <a:pPr marL="342900" indent="-342900">
              <a:spcAft>
                <a:spcPts val="600"/>
              </a:spcAft>
              <a:buFont typeface="Wingdings" charset="2"/>
              <a:buChar char="§"/>
            </a:pPr>
            <a:r>
              <a:rPr lang="en-US" sz="2400" dirty="0" smtClean="0">
                <a:latin typeface="Century Gothic"/>
                <a:cs typeface="Century Gothic"/>
              </a:rPr>
              <a:t>Criminal activities, e.g. offences against the person, offences against property, including fraud</a:t>
            </a:r>
          </a:p>
          <a:p>
            <a:pPr>
              <a:spcAft>
                <a:spcPts val="600"/>
              </a:spcAft>
            </a:pPr>
            <a:r>
              <a:rPr lang="en-US" sz="2400" b="1" dirty="0" smtClean="0">
                <a:latin typeface="Century Gothic"/>
                <a:cs typeface="Century Gothic"/>
              </a:rPr>
              <a:t>Category II: Misconduct includes:</a:t>
            </a:r>
          </a:p>
          <a:p>
            <a:pPr marL="342900" indent="-342900">
              <a:spcAft>
                <a:spcPts val="600"/>
              </a:spcAft>
              <a:buFont typeface="Wingdings" charset="2"/>
              <a:buChar char="§"/>
            </a:pPr>
            <a:r>
              <a:rPr lang="en-US" sz="2400" dirty="0" smtClean="0">
                <a:latin typeface="Century Gothic"/>
                <a:cs typeface="Century Gothic"/>
              </a:rPr>
              <a:t>Simple theft and fraud</a:t>
            </a:r>
          </a:p>
          <a:p>
            <a:pPr marL="342900" indent="-342900">
              <a:spcAft>
                <a:spcPts val="600"/>
              </a:spcAft>
              <a:buFont typeface="Wingdings" charset="2"/>
              <a:buChar char="§"/>
            </a:pPr>
            <a:r>
              <a:rPr lang="en-US" sz="2400" dirty="0" smtClean="0">
                <a:latin typeface="Century Gothic"/>
                <a:cs typeface="Century Gothic"/>
              </a:rPr>
              <a:t>Sexual or other work-related harassment</a:t>
            </a:r>
          </a:p>
          <a:p>
            <a:pPr marL="342900" indent="-342900">
              <a:spcAft>
                <a:spcPts val="600"/>
              </a:spcAft>
              <a:buFont typeface="Wingdings" charset="2"/>
              <a:buChar char="§"/>
            </a:pPr>
            <a:r>
              <a:rPr lang="en-US" sz="2400" dirty="0" smtClean="0">
                <a:latin typeface="Century Gothic"/>
                <a:cs typeface="Century Gothic"/>
              </a:rPr>
              <a:t>Traffic-related incidents, e.g. speeding</a:t>
            </a:r>
          </a:p>
        </p:txBody>
      </p:sp>
      <p:pic>
        <p:nvPicPr>
          <p:cNvPr id="13" name="Picture 12"/>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11" name="Slide Number Placeholder 2"/>
          <p:cNvSpPr>
            <a:spLocks noGrp="1"/>
          </p:cNvSpPr>
          <p:nvPr>
            <p:ph type="sldNum" sz="quarter" idx="12"/>
          </p:nvPr>
        </p:nvSpPr>
        <p:spPr>
          <a:xfrm>
            <a:off x="6553200" y="6416674"/>
            <a:ext cx="2133600" cy="307212"/>
          </a:xfrm>
        </p:spPr>
        <p:txBody>
          <a:bodyPr/>
          <a:lstStyle/>
          <a:p>
            <a:r>
              <a:rPr lang="en-US" sz="1400" dirty="0" smtClean="0">
                <a:latin typeface="Century Gothic"/>
                <a:cs typeface="Century Gothic"/>
              </a:rPr>
              <a:t>11</a:t>
            </a:r>
            <a:endParaRPr lang="en-US" sz="1400" dirty="0">
              <a:latin typeface="Century Gothic"/>
              <a:cs typeface="Century Gothic"/>
            </a:endParaRPr>
          </a:p>
        </p:txBody>
      </p:sp>
      <p:sp>
        <p:nvSpPr>
          <p:cNvPr id="14" name="TextBox 13"/>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sp>
        <p:nvSpPr>
          <p:cNvPr id="7" name="TextBox 6"/>
          <p:cNvSpPr txBox="1"/>
          <p:nvPr/>
        </p:nvSpPr>
        <p:spPr>
          <a:xfrm>
            <a:off x="914400" y="1066800"/>
            <a:ext cx="7391400" cy="523220"/>
          </a:xfrm>
          <a:prstGeom prst="rect">
            <a:avLst/>
          </a:prstGeom>
          <a:noFill/>
        </p:spPr>
        <p:txBody>
          <a:bodyPr wrap="square" rtlCol="0">
            <a:spAutoFit/>
          </a:bodyPr>
          <a:lstStyle/>
          <a:p>
            <a:pPr>
              <a:spcAft>
                <a:spcPts val="1200"/>
              </a:spcAft>
            </a:pPr>
            <a:r>
              <a:rPr lang="en-US" sz="2800" dirty="0" smtClean="0">
                <a:solidFill>
                  <a:srgbClr val="8D9C36"/>
                </a:solidFill>
                <a:latin typeface="Century Gothic"/>
                <a:cs typeface="Century Gothic"/>
              </a:rPr>
              <a:t>Categories of Misconduct</a:t>
            </a:r>
            <a:endParaRPr lang="en-US" sz="2800" dirty="0">
              <a:solidFill>
                <a:srgbClr val="8D9C36"/>
              </a:solidFill>
              <a:latin typeface="Century Gothic"/>
              <a:cs typeface="Century Gothic"/>
            </a:endParaRPr>
          </a:p>
        </p:txBody>
      </p:sp>
    </p:spTree>
    <p:extLst>
      <p:ext uri="{BB962C8B-B14F-4D97-AF65-F5344CB8AC3E}">
        <p14:creationId xmlns:p14="http://schemas.microsoft.com/office/powerpoint/2010/main" val="22119679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304800"/>
            <a:ext cx="8229600" cy="990600"/>
          </a:xfrm>
          <a:prstGeom prst="rect">
            <a:avLst/>
          </a:prstGeom>
          <a:ln>
            <a:noFill/>
          </a:ln>
        </p:spPr>
        <p:style>
          <a:lnRef idx="2">
            <a:schemeClr val="dk1"/>
          </a:lnRef>
          <a:fillRef idx="1">
            <a:schemeClr val="lt1"/>
          </a:fillRef>
          <a:effectRef idx="0">
            <a:schemeClr val="dk1"/>
          </a:effectRef>
          <a:fontRef idx="minor">
            <a:schemeClr val="dk1"/>
          </a:fontRef>
        </p:style>
        <p:txBody>
          <a:bodyPr rtlCol="0" anchor="t"/>
          <a:lstStyle/>
          <a:p>
            <a:pPr marL="176213" algn="ctr">
              <a:spcAft>
                <a:spcPts val="600"/>
              </a:spcAft>
            </a:pPr>
            <a:r>
              <a:rPr lang="en-US" sz="2800" b="1" dirty="0" smtClean="0">
                <a:solidFill>
                  <a:srgbClr val="002060"/>
                </a:solidFill>
                <a:latin typeface="Century Gothic"/>
                <a:cs typeface="Century Gothic"/>
              </a:rPr>
              <a:t>Consequences of Misconduct</a:t>
            </a:r>
          </a:p>
        </p:txBody>
      </p:sp>
      <p:sp>
        <p:nvSpPr>
          <p:cNvPr id="6" name="TextBox 5"/>
          <p:cNvSpPr txBox="1"/>
          <p:nvPr/>
        </p:nvSpPr>
        <p:spPr>
          <a:xfrm>
            <a:off x="914400" y="1671935"/>
            <a:ext cx="7391400" cy="1277273"/>
          </a:xfrm>
          <a:prstGeom prst="rect">
            <a:avLst/>
          </a:prstGeom>
          <a:noFill/>
        </p:spPr>
        <p:txBody>
          <a:bodyPr wrap="square" rtlCol="0">
            <a:spAutoFit/>
          </a:bodyPr>
          <a:lstStyle/>
          <a:p>
            <a:pPr marL="342900" indent="-342900">
              <a:spcAft>
                <a:spcPts val="600"/>
              </a:spcAft>
              <a:buFont typeface="Wingdings" charset="2"/>
              <a:buChar char="§"/>
            </a:pPr>
            <a:r>
              <a:rPr lang="en-US" sz="2400" dirty="0" smtClean="0">
                <a:latin typeface="Century Gothic"/>
                <a:cs typeface="Century Gothic"/>
              </a:rPr>
              <a:t>Violates victim’s human rights</a:t>
            </a:r>
          </a:p>
          <a:p>
            <a:pPr marL="342900" indent="-342900">
              <a:spcAft>
                <a:spcPts val="600"/>
              </a:spcAft>
              <a:buFont typeface="Wingdings" charset="2"/>
              <a:buChar char="§"/>
            </a:pPr>
            <a:r>
              <a:rPr lang="en-US" sz="2400" dirty="0" smtClean="0">
                <a:latin typeface="Century Gothic"/>
                <a:cs typeface="Century Gothic"/>
              </a:rPr>
              <a:t>May negatively impact Safety, Security and Property</a:t>
            </a:r>
          </a:p>
        </p:txBody>
      </p:sp>
      <p:pic>
        <p:nvPicPr>
          <p:cNvPr id="13" name="Picture 12"/>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11" name="Slide Number Placeholder 2"/>
          <p:cNvSpPr>
            <a:spLocks noGrp="1"/>
          </p:cNvSpPr>
          <p:nvPr>
            <p:ph type="sldNum" sz="quarter" idx="12"/>
          </p:nvPr>
        </p:nvSpPr>
        <p:spPr>
          <a:xfrm>
            <a:off x="6553200" y="6416674"/>
            <a:ext cx="2133600" cy="307212"/>
          </a:xfrm>
        </p:spPr>
        <p:txBody>
          <a:bodyPr/>
          <a:lstStyle/>
          <a:p>
            <a:r>
              <a:rPr lang="en-US" sz="1400" dirty="0" smtClean="0">
                <a:latin typeface="Century Gothic"/>
                <a:cs typeface="Century Gothic"/>
              </a:rPr>
              <a:t>12</a:t>
            </a:r>
            <a:endParaRPr lang="en-US" sz="1400" dirty="0">
              <a:latin typeface="Century Gothic"/>
              <a:cs typeface="Century Gothic"/>
            </a:endParaRPr>
          </a:p>
        </p:txBody>
      </p:sp>
      <p:sp>
        <p:nvSpPr>
          <p:cNvPr id="14" name="TextBox 13"/>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sp>
        <p:nvSpPr>
          <p:cNvPr id="7" name="TextBox 6"/>
          <p:cNvSpPr txBox="1"/>
          <p:nvPr/>
        </p:nvSpPr>
        <p:spPr>
          <a:xfrm>
            <a:off x="914400" y="1066800"/>
            <a:ext cx="7391400" cy="523220"/>
          </a:xfrm>
          <a:prstGeom prst="rect">
            <a:avLst/>
          </a:prstGeom>
          <a:noFill/>
        </p:spPr>
        <p:txBody>
          <a:bodyPr wrap="square" rtlCol="0">
            <a:spAutoFit/>
          </a:bodyPr>
          <a:lstStyle/>
          <a:p>
            <a:pPr>
              <a:spcAft>
                <a:spcPts val="1200"/>
              </a:spcAft>
            </a:pPr>
            <a:r>
              <a:rPr lang="en-US" sz="2800" dirty="0" smtClean="0">
                <a:solidFill>
                  <a:srgbClr val="8D9C36"/>
                </a:solidFill>
                <a:latin typeface="Century Gothic"/>
                <a:cs typeface="Century Gothic"/>
              </a:rPr>
              <a:t>For the Victim</a:t>
            </a:r>
            <a:endParaRPr lang="en-US" sz="2800" dirty="0">
              <a:solidFill>
                <a:srgbClr val="8D9C36"/>
              </a:solidFill>
              <a:latin typeface="Century Gothic"/>
              <a:cs typeface="Century Gothic"/>
            </a:endParaRPr>
          </a:p>
        </p:txBody>
      </p:sp>
      <p:pic>
        <p:nvPicPr>
          <p:cNvPr id="8" name="Picture 6" descr="C:\! A Work Current or Backup\! Core Integrated Training\Photos\women discussion cro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913" y="3810000"/>
            <a:ext cx="3214687" cy="2532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24418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14400" y="1671935"/>
            <a:ext cx="7391400" cy="2693045"/>
          </a:xfrm>
          <a:prstGeom prst="rect">
            <a:avLst/>
          </a:prstGeom>
          <a:noFill/>
        </p:spPr>
        <p:txBody>
          <a:bodyPr wrap="square" rtlCol="0">
            <a:spAutoFit/>
          </a:bodyPr>
          <a:lstStyle/>
          <a:p>
            <a:pPr marL="342900" indent="-342900">
              <a:spcAft>
                <a:spcPts val="600"/>
              </a:spcAft>
              <a:buFont typeface="Wingdings" charset="2"/>
              <a:buChar char="§"/>
            </a:pPr>
            <a:r>
              <a:rPr lang="en-US" sz="2400" dirty="0" smtClean="0">
                <a:latin typeface="Century Gothic"/>
                <a:cs typeface="Century Gothic"/>
              </a:rPr>
              <a:t>Violates human rights</a:t>
            </a:r>
          </a:p>
          <a:p>
            <a:pPr marL="342900" indent="-342900">
              <a:spcAft>
                <a:spcPts val="600"/>
              </a:spcAft>
              <a:buFont typeface="Wingdings" charset="2"/>
              <a:buChar char="§"/>
            </a:pPr>
            <a:r>
              <a:rPr lang="en-US" sz="2400" dirty="0" smtClean="0">
                <a:latin typeface="Century Gothic"/>
                <a:cs typeface="Century Gothic"/>
              </a:rPr>
              <a:t>Misconduct contrary to UN principles</a:t>
            </a:r>
          </a:p>
          <a:p>
            <a:pPr marL="342900" indent="-342900">
              <a:spcAft>
                <a:spcPts val="600"/>
              </a:spcAft>
              <a:buFont typeface="Wingdings" charset="2"/>
              <a:buChar char="§"/>
            </a:pPr>
            <a:r>
              <a:rPr lang="en-US" sz="2400" dirty="0" smtClean="0">
                <a:latin typeface="Century Gothic"/>
                <a:cs typeface="Century Gothic"/>
              </a:rPr>
              <a:t>Violates integrity and impartiality</a:t>
            </a:r>
          </a:p>
          <a:p>
            <a:pPr marL="342900" indent="-342900">
              <a:spcAft>
                <a:spcPts val="600"/>
              </a:spcAft>
              <a:buFont typeface="Wingdings" charset="2"/>
              <a:buChar char="§"/>
            </a:pPr>
            <a:r>
              <a:rPr lang="en-US" sz="2400" dirty="0" smtClean="0">
                <a:latin typeface="Century Gothic"/>
                <a:cs typeface="Century Gothic"/>
              </a:rPr>
              <a:t>Reduces credibility and image of UN</a:t>
            </a:r>
          </a:p>
          <a:p>
            <a:pPr marL="342900" indent="-342900">
              <a:spcAft>
                <a:spcPts val="600"/>
              </a:spcAft>
              <a:buFont typeface="Wingdings" charset="2"/>
              <a:buChar char="§"/>
            </a:pPr>
            <a:r>
              <a:rPr lang="en-US" sz="2400" dirty="0" smtClean="0">
                <a:latin typeface="Century Gothic"/>
                <a:cs typeface="Century Gothic"/>
              </a:rPr>
              <a:t>Threatens security</a:t>
            </a:r>
          </a:p>
          <a:p>
            <a:pPr marL="342900" indent="-342900">
              <a:spcAft>
                <a:spcPts val="600"/>
              </a:spcAft>
              <a:buFont typeface="Wingdings" charset="2"/>
              <a:buChar char="§"/>
            </a:pPr>
            <a:r>
              <a:rPr lang="en-US" sz="2400" dirty="0" smtClean="0">
                <a:latin typeface="Century Gothic"/>
                <a:cs typeface="Century Gothic"/>
              </a:rPr>
              <a:t>Undermines rule of law and fosters crime</a:t>
            </a:r>
          </a:p>
        </p:txBody>
      </p:sp>
      <p:pic>
        <p:nvPicPr>
          <p:cNvPr id="13" name="Picture 12"/>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11" name="Slide Number Placeholder 2"/>
          <p:cNvSpPr>
            <a:spLocks noGrp="1"/>
          </p:cNvSpPr>
          <p:nvPr>
            <p:ph type="sldNum" sz="quarter" idx="12"/>
          </p:nvPr>
        </p:nvSpPr>
        <p:spPr>
          <a:xfrm>
            <a:off x="6553200" y="6416674"/>
            <a:ext cx="2133600" cy="307212"/>
          </a:xfrm>
        </p:spPr>
        <p:txBody>
          <a:bodyPr/>
          <a:lstStyle/>
          <a:p>
            <a:r>
              <a:rPr lang="en-US" sz="1400" dirty="0" smtClean="0">
                <a:latin typeface="Century Gothic"/>
                <a:cs typeface="Century Gothic"/>
              </a:rPr>
              <a:t>13</a:t>
            </a:r>
            <a:endParaRPr lang="en-US" sz="1400" dirty="0">
              <a:latin typeface="Century Gothic"/>
              <a:cs typeface="Century Gothic"/>
            </a:endParaRPr>
          </a:p>
        </p:txBody>
      </p:sp>
      <p:sp>
        <p:nvSpPr>
          <p:cNvPr id="14" name="TextBox 13"/>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sp>
        <p:nvSpPr>
          <p:cNvPr id="7" name="TextBox 6"/>
          <p:cNvSpPr txBox="1"/>
          <p:nvPr/>
        </p:nvSpPr>
        <p:spPr>
          <a:xfrm>
            <a:off x="914400" y="1066800"/>
            <a:ext cx="7391400" cy="523220"/>
          </a:xfrm>
          <a:prstGeom prst="rect">
            <a:avLst/>
          </a:prstGeom>
          <a:noFill/>
        </p:spPr>
        <p:txBody>
          <a:bodyPr wrap="square" rtlCol="0">
            <a:spAutoFit/>
          </a:bodyPr>
          <a:lstStyle/>
          <a:p>
            <a:pPr>
              <a:spcAft>
                <a:spcPts val="1200"/>
              </a:spcAft>
            </a:pPr>
            <a:r>
              <a:rPr lang="en-US" sz="2800" dirty="0" smtClean="0">
                <a:solidFill>
                  <a:srgbClr val="8D9C36"/>
                </a:solidFill>
                <a:latin typeface="Century Gothic"/>
                <a:cs typeface="Century Gothic"/>
              </a:rPr>
              <a:t>For the Mission</a:t>
            </a:r>
            <a:endParaRPr lang="en-US" sz="2800" dirty="0">
              <a:solidFill>
                <a:srgbClr val="8D9C36"/>
              </a:solidFill>
              <a:latin typeface="Century Gothic"/>
              <a:cs typeface="Century Gothic"/>
            </a:endParaRPr>
          </a:p>
        </p:txBody>
      </p:sp>
    </p:spTree>
    <p:extLst>
      <p:ext uri="{BB962C8B-B14F-4D97-AF65-F5344CB8AC3E}">
        <p14:creationId xmlns:p14="http://schemas.microsoft.com/office/powerpoint/2010/main" val="12662571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14400" y="1671935"/>
            <a:ext cx="7391400" cy="2246769"/>
          </a:xfrm>
          <a:prstGeom prst="rect">
            <a:avLst/>
          </a:prstGeom>
          <a:noFill/>
        </p:spPr>
        <p:txBody>
          <a:bodyPr wrap="square" rtlCol="0">
            <a:spAutoFit/>
          </a:bodyPr>
          <a:lstStyle/>
          <a:p>
            <a:pPr marL="342900" indent="-342900">
              <a:spcAft>
                <a:spcPts val="600"/>
              </a:spcAft>
              <a:buFont typeface="Wingdings" charset="2"/>
              <a:buChar char="§"/>
            </a:pPr>
            <a:r>
              <a:rPr lang="en-US" sz="2400" dirty="0" smtClean="0">
                <a:latin typeface="Century Gothic"/>
                <a:cs typeface="Century Gothic"/>
              </a:rPr>
              <a:t>Disciplinary action</a:t>
            </a:r>
          </a:p>
          <a:p>
            <a:pPr marL="342900" indent="-342900">
              <a:spcAft>
                <a:spcPts val="600"/>
              </a:spcAft>
              <a:buFont typeface="Wingdings" charset="2"/>
              <a:buChar char="§"/>
            </a:pPr>
            <a:r>
              <a:rPr lang="en-US" sz="2400" dirty="0" smtClean="0">
                <a:latin typeface="Century Gothic"/>
                <a:cs typeface="Century Gothic"/>
              </a:rPr>
              <a:t>Repatriation/barring from future service</a:t>
            </a:r>
          </a:p>
          <a:p>
            <a:pPr marL="342900" indent="-342900">
              <a:spcAft>
                <a:spcPts val="600"/>
              </a:spcAft>
              <a:buFont typeface="Wingdings" charset="2"/>
              <a:buChar char="§"/>
            </a:pPr>
            <a:r>
              <a:rPr lang="en-US" sz="2400" dirty="0" smtClean="0">
                <a:latin typeface="Century Gothic"/>
                <a:cs typeface="Century Gothic"/>
              </a:rPr>
              <a:t>Summary dismissal</a:t>
            </a:r>
          </a:p>
          <a:p>
            <a:pPr marL="342900" indent="-342900">
              <a:spcAft>
                <a:spcPts val="600"/>
              </a:spcAft>
              <a:buFont typeface="Wingdings" charset="2"/>
              <a:buChar char="§"/>
            </a:pPr>
            <a:r>
              <a:rPr lang="en-US" sz="2400" dirty="0" smtClean="0">
                <a:latin typeface="Century Gothic"/>
                <a:cs typeface="Century Gothic"/>
              </a:rPr>
              <a:t>Criminal proceedings</a:t>
            </a:r>
          </a:p>
          <a:p>
            <a:pPr marL="342900" indent="-342900">
              <a:spcAft>
                <a:spcPts val="600"/>
              </a:spcAft>
              <a:buFont typeface="Wingdings" charset="2"/>
              <a:buChar char="§"/>
            </a:pPr>
            <a:r>
              <a:rPr lang="en-US" sz="2400" dirty="0" smtClean="0">
                <a:latin typeface="Century Gothic"/>
                <a:cs typeface="Century Gothic"/>
              </a:rPr>
              <a:t>Financial liability</a:t>
            </a:r>
          </a:p>
        </p:txBody>
      </p:sp>
      <p:pic>
        <p:nvPicPr>
          <p:cNvPr id="13" name="Picture 12"/>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11" name="Slide Number Placeholder 2"/>
          <p:cNvSpPr>
            <a:spLocks noGrp="1"/>
          </p:cNvSpPr>
          <p:nvPr>
            <p:ph type="sldNum" sz="quarter" idx="12"/>
          </p:nvPr>
        </p:nvSpPr>
        <p:spPr>
          <a:xfrm>
            <a:off x="6553200" y="6416674"/>
            <a:ext cx="2133600" cy="307212"/>
          </a:xfrm>
        </p:spPr>
        <p:txBody>
          <a:bodyPr/>
          <a:lstStyle/>
          <a:p>
            <a:r>
              <a:rPr lang="en-US" sz="1400" dirty="0" smtClean="0">
                <a:latin typeface="Century Gothic"/>
                <a:cs typeface="Century Gothic"/>
              </a:rPr>
              <a:t>14</a:t>
            </a:r>
            <a:endParaRPr lang="en-US" sz="1400" dirty="0">
              <a:latin typeface="Century Gothic"/>
              <a:cs typeface="Century Gothic"/>
            </a:endParaRPr>
          </a:p>
        </p:txBody>
      </p:sp>
      <p:sp>
        <p:nvSpPr>
          <p:cNvPr id="14" name="TextBox 13"/>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sp>
        <p:nvSpPr>
          <p:cNvPr id="7" name="TextBox 6"/>
          <p:cNvSpPr txBox="1"/>
          <p:nvPr/>
        </p:nvSpPr>
        <p:spPr>
          <a:xfrm>
            <a:off x="914400" y="1066800"/>
            <a:ext cx="7391400" cy="523220"/>
          </a:xfrm>
          <a:prstGeom prst="rect">
            <a:avLst/>
          </a:prstGeom>
          <a:noFill/>
        </p:spPr>
        <p:txBody>
          <a:bodyPr wrap="square" rtlCol="0">
            <a:spAutoFit/>
          </a:bodyPr>
          <a:lstStyle/>
          <a:p>
            <a:pPr>
              <a:spcAft>
                <a:spcPts val="1200"/>
              </a:spcAft>
            </a:pPr>
            <a:r>
              <a:rPr lang="en-US" sz="2800" dirty="0" smtClean="0">
                <a:solidFill>
                  <a:srgbClr val="8D9C36"/>
                </a:solidFill>
                <a:latin typeface="Century Gothic"/>
                <a:cs typeface="Century Gothic"/>
              </a:rPr>
              <a:t>For Peacekeeping Personnel</a:t>
            </a:r>
            <a:endParaRPr lang="en-US" sz="2800" dirty="0">
              <a:solidFill>
                <a:srgbClr val="8D9C36"/>
              </a:solidFill>
              <a:latin typeface="Century Gothic"/>
              <a:cs typeface="Century Gothic"/>
            </a:endParaRPr>
          </a:p>
        </p:txBody>
      </p:sp>
    </p:spTree>
    <p:extLst>
      <p:ext uri="{BB962C8B-B14F-4D97-AF65-F5344CB8AC3E}">
        <p14:creationId xmlns:p14="http://schemas.microsoft.com/office/powerpoint/2010/main" val="29175328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Box 8"/>
          <p:cNvSpPr txBox="1"/>
          <p:nvPr/>
        </p:nvSpPr>
        <p:spPr>
          <a:xfrm>
            <a:off x="860814" y="685800"/>
            <a:ext cx="7422372" cy="48006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3200" b="1" dirty="0" smtClean="0">
                <a:solidFill>
                  <a:srgbClr val="002060"/>
                </a:solidFill>
                <a:latin typeface="Century Gothic"/>
                <a:ea typeface="Calibri"/>
                <a:cs typeface="Century Gothic"/>
              </a:rPr>
              <a:t>Aim</a:t>
            </a:r>
            <a:r>
              <a:rPr lang="en-US" sz="3200" b="1" dirty="0" smtClean="0">
                <a:solidFill>
                  <a:srgbClr val="002060"/>
                </a:solidFill>
                <a:ea typeface="Calibri"/>
                <a:cs typeface="Times New Roman"/>
              </a:rPr>
              <a:t> </a:t>
            </a:r>
            <a:endParaRPr lang="en-US" sz="3200" b="1" dirty="0" smtClean="0">
              <a:solidFill>
                <a:srgbClr val="002060"/>
              </a:solidFill>
              <a:effectLst/>
              <a:ea typeface="Calibri"/>
              <a:cs typeface="Times New Roman"/>
            </a:endParaRPr>
          </a:p>
          <a:p>
            <a:pPr marL="0" marR="0" algn="ctr">
              <a:lnSpc>
                <a:spcPct val="115000"/>
              </a:lnSpc>
              <a:spcBef>
                <a:spcPts val="0"/>
              </a:spcBef>
              <a:spcAft>
                <a:spcPts val="1000"/>
              </a:spcAft>
            </a:pPr>
            <a:endParaRPr lang="en-US" sz="3200" spc="600" dirty="0" smtClean="0">
              <a:solidFill>
                <a:srgbClr val="ADC5F1"/>
              </a:solidFill>
              <a:ea typeface="Calibri"/>
              <a:cs typeface="Times New Roman"/>
            </a:endParaRPr>
          </a:p>
          <a:p>
            <a:pPr marL="0" marR="0">
              <a:spcBef>
                <a:spcPts val="0"/>
              </a:spcBef>
              <a:spcAft>
                <a:spcPts val="1000"/>
              </a:spcAft>
            </a:pPr>
            <a:r>
              <a:rPr lang="en-US" sz="2400" dirty="0" smtClean="0">
                <a:solidFill>
                  <a:srgbClr val="8D9C36"/>
                </a:solidFill>
                <a:effectLst/>
                <a:latin typeface="Century Gothic"/>
                <a:ea typeface="Calibri"/>
                <a:cs typeface="Century Gothic"/>
              </a:rPr>
              <a:t>To brief peacekeeping personnel on UN:</a:t>
            </a:r>
          </a:p>
          <a:p>
            <a:pPr marL="342900" marR="0" indent="-342900">
              <a:spcBef>
                <a:spcPts val="0"/>
              </a:spcBef>
              <a:spcAft>
                <a:spcPts val="1000"/>
              </a:spcAft>
              <a:buFont typeface="Wingdings" charset="2"/>
              <a:buChar char="§"/>
            </a:pPr>
            <a:r>
              <a:rPr lang="en-US" sz="2400" dirty="0" smtClean="0">
                <a:solidFill>
                  <a:srgbClr val="8D9C36"/>
                </a:solidFill>
                <a:latin typeface="Century Gothic"/>
                <a:ea typeface="Calibri"/>
                <a:cs typeface="Century Gothic"/>
              </a:rPr>
              <a:t>Norms of conduct</a:t>
            </a:r>
          </a:p>
          <a:p>
            <a:pPr marL="342900" marR="0" indent="-342900">
              <a:spcBef>
                <a:spcPts val="0"/>
              </a:spcBef>
              <a:spcAft>
                <a:spcPts val="1000"/>
              </a:spcAft>
              <a:buFont typeface="Wingdings" charset="2"/>
              <a:buChar char="§"/>
            </a:pPr>
            <a:r>
              <a:rPr lang="en-US" sz="2400" dirty="0" smtClean="0">
                <a:solidFill>
                  <a:srgbClr val="8D9C36"/>
                </a:solidFill>
                <a:effectLst/>
                <a:latin typeface="Century Gothic"/>
                <a:ea typeface="Calibri"/>
                <a:cs typeface="Century Gothic"/>
              </a:rPr>
              <a:t>Consequences for misconduct</a:t>
            </a:r>
          </a:p>
          <a:p>
            <a:pPr marL="342900" marR="0" indent="-342900">
              <a:spcBef>
                <a:spcPts val="0"/>
              </a:spcBef>
              <a:spcAft>
                <a:spcPts val="1000"/>
              </a:spcAft>
              <a:buFont typeface="Wingdings" charset="2"/>
              <a:buChar char="§"/>
            </a:pPr>
            <a:r>
              <a:rPr lang="en-US" sz="2400" dirty="0" smtClean="0">
                <a:solidFill>
                  <a:srgbClr val="8D9C36"/>
                </a:solidFill>
                <a:latin typeface="Century Gothic"/>
                <a:ea typeface="Calibri"/>
                <a:cs typeface="Century Gothic"/>
              </a:rPr>
              <a:t>Duties and responsibilities to report misconduct</a:t>
            </a:r>
            <a:endParaRPr lang="en-US" sz="2400" dirty="0">
              <a:solidFill>
                <a:srgbClr val="8D9C36"/>
              </a:solidFill>
              <a:effectLst/>
              <a:latin typeface="Century Gothic"/>
              <a:ea typeface="Calibri"/>
              <a:cs typeface="Century Gothic"/>
            </a:endParaRPr>
          </a:p>
        </p:txBody>
      </p:sp>
      <p:sp>
        <p:nvSpPr>
          <p:cNvPr id="2" name="TextBox 1"/>
          <p:cNvSpPr txBox="1"/>
          <p:nvPr/>
        </p:nvSpPr>
        <p:spPr>
          <a:xfrm>
            <a:off x="2133600" y="6400800"/>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pic>
        <p:nvPicPr>
          <p:cNvPr id="4" name="Picture 3"/>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Tree>
    <p:extLst>
      <p:ext uri="{BB962C8B-B14F-4D97-AF65-F5344CB8AC3E}">
        <p14:creationId xmlns:p14="http://schemas.microsoft.com/office/powerpoint/2010/main" val="38575027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304800"/>
            <a:ext cx="8229600" cy="990600"/>
          </a:xfrm>
          <a:prstGeom prst="rect">
            <a:avLst/>
          </a:prstGeom>
          <a:ln>
            <a:noFill/>
          </a:ln>
        </p:spPr>
        <p:style>
          <a:lnRef idx="2">
            <a:schemeClr val="dk1"/>
          </a:lnRef>
          <a:fillRef idx="1">
            <a:schemeClr val="lt1"/>
          </a:fillRef>
          <a:effectRef idx="0">
            <a:schemeClr val="dk1"/>
          </a:effectRef>
          <a:fontRef idx="minor">
            <a:schemeClr val="dk1"/>
          </a:fontRef>
        </p:style>
        <p:txBody>
          <a:bodyPr rtlCol="0" anchor="t"/>
          <a:lstStyle/>
          <a:p>
            <a:pPr marL="176213" algn="ctr">
              <a:spcAft>
                <a:spcPts val="600"/>
              </a:spcAft>
            </a:pPr>
            <a:r>
              <a:rPr lang="en-US" sz="2800" b="1" dirty="0" smtClean="0">
                <a:solidFill>
                  <a:srgbClr val="002060"/>
                </a:solidFill>
                <a:latin typeface="Century Gothic"/>
                <a:cs typeface="Century Gothic"/>
              </a:rPr>
              <a:t>Reporting and Investigation</a:t>
            </a:r>
          </a:p>
        </p:txBody>
      </p:sp>
      <p:sp>
        <p:nvSpPr>
          <p:cNvPr id="6" name="TextBox 5"/>
          <p:cNvSpPr txBox="1"/>
          <p:nvPr/>
        </p:nvSpPr>
        <p:spPr>
          <a:xfrm>
            <a:off x="914400" y="1671935"/>
            <a:ext cx="7391400" cy="1800493"/>
          </a:xfrm>
          <a:prstGeom prst="rect">
            <a:avLst/>
          </a:prstGeom>
          <a:noFill/>
        </p:spPr>
        <p:txBody>
          <a:bodyPr wrap="square" rtlCol="0">
            <a:spAutoFit/>
          </a:bodyPr>
          <a:lstStyle/>
          <a:p>
            <a:pPr marL="342900" indent="-342900">
              <a:spcAft>
                <a:spcPts val="600"/>
              </a:spcAft>
              <a:buFont typeface="Wingdings" charset="2"/>
              <a:buChar char="§"/>
            </a:pPr>
            <a:r>
              <a:rPr lang="en-US" sz="2400" dirty="0" smtClean="0">
                <a:latin typeface="Century Gothic"/>
                <a:cs typeface="Century Gothic"/>
              </a:rPr>
              <a:t>Conduct and Discipline Unit</a:t>
            </a:r>
          </a:p>
          <a:p>
            <a:pPr marL="342900" indent="-342900">
              <a:spcAft>
                <a:spcPts val="600"/>
              </a:spcAft>
              <a:buFont typeface="Wingdings" charset="2"/>
              <a:buChar char="§"/>
            </a:pPr>
            <a:r>
              <a:rPr lang="en-US" sz="2400" dirty="0" smtClean="0">
                <a:latin typeface="Century Gothic"/>
                <a:cs typeface="Century Gothic"/>
              </a:rPr>
              <a:t>Office of the Internal Oversight Services (OIOS)</a:t>
            </a:r>
          </a:p>
          <a:p>
            <a:pPr marL="342900" indent="-342900">
              <a:spcAft>
                <a:spcPts val="600"/>
              </a:spcAft>
              <a:buFont typeface="Wingdings" charset="2"/>
              <a:buChar char="§"/>
            </a:pPr>
            <a:r>
              <a:rPr lang="en-US" sz="2400" dirty="0" smtClean="0">
                <a:latin typeface="Century Gothic"/>
                <a:cs typeface="Century Gothic"/>
              </a:rPr>
              <a:t>Ethics Office</a:t>
            </a:r>
          </a:p>
          <a:p>
            <a:pPr marL="342900" indent="-342900">
              <a:spcAft>
                <a:spcPts val="600"/>
              </a:spcAft>
              <a:buFont typeface="Wingdings" charset="2"/>
              <a:buChar char="§"/>
            </a:pPr>
            <a:r>
              <a:rPr lang="en-US" sz="2400" dirty="0" smtClean="0">
                <a:latin typeface="Century Gothic"/>
                <a:cs typeface="Century Gothic"/>
              </a:rPr>
              <a:t>UN Ombudsman</a:t>
            </a:r>
          </a:p>
        </p:txBody>
      </p:sp>
      <p:pic>
        <p:nvPicPr>
          <p:cNvPr id="13" name="Picture 12"/>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11" name="Slide Number Placeholder 2"/>
          <p:cNvSpPr>
            <a:spLocks noGrp="1"/>
          </p:cNvSpPr>
          <p:nvPr>
            <p:ph type="sldNum" sz="quarter" idx="12"/>
          </p:nvPr>
        </p:nvSpPr>
        <p:spPr>
          <a:xfrm>
            <a:off x="6553200" y="6416674"/>
            <a:ext cx="2133600" cy="307212"/>
          </a:xfrm>
        </p:spPr>
        <p:txBody>
          <a:bodyPr/>
          <a:lstStyle/>
          <a:p>
            <a:r>
              <a:rPr lang="en-US" sz="1400" dirty="0" smtClean="0">
                <a:latin typeface="Century Gothic"/>
                <a:cs typeface="Century Gothic"/>
              </a:rPr>
              <a:t>15</a:t>
            </a:r>
            <a:endParaRPr lang="en-US" sz="1400" dirty="0">
              <a:latin typeface="Century Gothic"/>
              <a:cs typeface="Century Gothic"/>
            </a:endParaRPr>
          </a:p>
        </p:txBody>
      </p:sp>
      <p:sp>
        <p:nvSpPr>
          <p:cNvPr id="14" name="TextBox 13"/>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sp>
        <p:nvSpPr>
          <p:cNvPr id="7" name="TextBox 6"/>
          <p:cNvSpPr txBox="1"/>
          <p:nvPr/>
        </p:nvSpPr>
        <p:spPr>
          <a:xfrm>
            <a:off x="914400" y="1066800"/>
            <a:ext cx="7391400" cy="523220"/>
          </a:xfrm>
          <a:prstGeom prst="rect">
            <a:avLst/>
          </a:prstGeom>
          <a:noFill/>
        </p:spPr>
        <p:txBody>
          <a:bodyPr wrap="square" rtlCol="0">
            <a:spAutoFit/>
          </a:bodyPr>
          <a:lstStyle/>
          <a:p>
            <a:pPr>
              <a:spcAft>
                <a:spcPts val="1200"/>
              </a:spcAft>
            </a:pPr>
            <a:r>
              <a:rPr lang="en-US" sz="2800" dirty="0" smtClean="0">
                <a:solidFill>
                  <a:srgbClr val="8D9C36"/>
                </a:solidFill>
                <a:latin typeface="Century Gothic"/>
                <a:cs typeface="Century Gothic"/>
              </a:rPr>
              <a:t>Key Entities</a:t>
            </a:r>
            <a:endParaRPr lang="en-US" sz="2800" dirty="0">
              <a:solidFill>
                <a:srgbClr val="8D9C36"/>
              </a:solidFill>
              <a:latin typeface="Century Gothic"/>
              <a:cs typeface="Century Gothic"/>
            </a:endParaRPr>
          </a:p>
        </p:txBody>
      </p:sp>
      <p:pic>
        <p:nvPicPr>
          <p:cNvPr id="9" name="Picture 2" descr="F:\CPTM END\CPTM Slides Content\United Nation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3657600"/>
            <a:ext cx="2743200"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4824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14400" y="1671935"/>
            <a:ext cx="7391400" cy="3508653"/>
          </a:xfrm>
          <a:prstGeom prst="rect">
            <a:avLst/>
          </a:prstGeom>
          <a:noFill/>
        </p:spPr>
        <p:txBody>
          <a:bodyPr wrap="square" rtlCol="0">
            <a:spAutoFit/>
          </a:bodyPr>
          <a:lstStyle/>
          <a:p>
            <a:pPr>
              <a:spcAft>
                <a:spcPts val="600"/>
              </a:spcAft>
            </a:pPr>
            <a:r>
              <a:rPr lang="en-US" sz="2400" b="1" dirty="0" smtClean="0">
                <a:latin typeface="Century Gothic"/>
                <a:cs typeface="Century Gothic"/>
              </a:rPr>
              <a:t>Category I: Investigation by OIOS</a:t>
            </a:r>
          </a:p>
          <a:p>
            <a:pPr marL="342900" indent="-342900">
              <a:spcAft>
                <a:spcPts val="600"/>
              </a:spcAft>
              <a:buFont typeface="Wingdings" charset="2"/>
              <a:buChar char="§"/>
            </a:pPr>
            <a:r>
              <a:rPr lang="en-US" sz="2400" dirty="0" smtClean="0">
                <a:latin typeface="Century Gothic"/>
                <a:cs typeface="Century Gothic"/>
              </a:rPr>
              <a:t>Sexual exploitation and abuse (SEA)</a:t>
            </a:r>
          </a:p>
          <a:p>
            <a:pPr marL="342900" indent="-342900">
              <a:spcAft>
                <a:spcPts val="600"/>
              </a:spcAft>
              <a:buFont typeface="Wingdings" charset="2"/>
              <a:buChar char="§"/>
            </a:pPr>
            <a:r>
              <a:rPr lang="en-US" sz="2400" dirty="0" smtClean="0">
                <a:latin typeface="Century Gothic"/>
                <a:cs typeface="Century Gothic"/>
              </a:rPr>
              <a:t>Criminal activities, e.g. offences against person or property, including fraud</a:t>
            </a:r>
          </a:p>
          <a:p>
            <a:pPr>
              <a:spcAft>
                <a:spcPts val="600"/>
              </a:spcAft>
            </a:pPr>
            <a:r>
              <a:rPr lang="en-US" sz="2400" b="1" dirty="0" smtClean="0">
                <a:latin typeface="Century Gothic"/>
                <a:cs typeface="Century Gothic"/>
              </a:rPr>
              <a:t>Category II: Investigation by Responsible Official</a:t>
            </a:r>
          </a:p>
          <a:p>
            <a:pPr marL="342900" indent="-342900">
              <a:spcAft>
                <a:spcPts val="600"/>
              </a:spcAft>
              <a:buFont typeface="Wingdings" charset="2"/>
              <a:buChar char="§"/>
            </a:pPr>
            <a:r>
              <a:rPr lang="en-US" sz="2400" dirty="0" smtClean="0">
                <a:latin typeface="Century Gothic"/>
                <a:cs typeface="Century Gothic"/>
              </a:rPr>
              <a:t>Simple theft and fraud</a:t>
            </a:r>
          </a:p>
          <a:p>
            <a:pPr marL="342900" indent="-342900">
              <a:spcAft>
                <a:spcPts val="600"/>
              </a:spcAft>
              <a:buFont typeface="Wingdings" charset="2"/>
              <a:buChar char="§"/>
            </a:pPr>
            <a:r>
              <a:rPr lang="en-US" sz="2400" dirty="0" smtClean="0">
                <a:latin typeface="Century Gothic"/>
                <a:cs typeface="Century Gothic"/>
              </a:rPr>
              <a:t>Sexual or other work-related harassment</a:t>
            </a:r>
          </a:p>
          <a:p>
            <a:pPr marL="342900" indent="-342900">
              <a:spcAft>
                <a:spcPts val="600"/>
              </a:spcAft>
              <a:buFont typeface="Wingdings" charset="2"/>
              <a:buChar char="§"/>
            </a:pPr>
            <a:r>
              <a:rPr lang="en-US" sz="2400" dirty="0" smtClean="0">
                <a:latin typeface="Century Gothic"/>
                <a:cs typeface="Century Gothic"/>
              </a:rPr>
              <a:t>Traffic-related incidents, e.g. speeding</a:t>
            </a:r>
          </a:p>
        </p:txBody>
      </p:sp>
      <p:pic>
        <p:nvPicPr>
          <p:cNvPr id="13" name="Picture 12"/>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11" name="Slide Number Placeholder 2"/>
          <p:cNvSpPr>
            <a:spLocks noGrp="1"/>
          </p:cNvSpPr>
          <p:nvPr>
            <p:ph type="sldNum" sz="quarter" idx="12"/>
          </p:nvPr>
        </p:nvSpPr>
        <p:spPr>
          <a:xfrm>
            <a:off x="6553200" y="6416674"/>
            <a:ext cx="2133600" cy="307212"/>
          </a:xfrm>
        </p:spPr>
        <p:txBody>
          <a:bodyPr/>
          <a:lstStyle/>
          <a:p>
            <a:r>
              <a:rPr lang="en-US" sz="1400" dirty="0" smtClean="0">
                <a:latin typeface="Century Gothic"/>
                <a:cs typeface="Century Gothic"/>
              </a:rPr>
              <a:t>16</a:t>
            </a:r>
            <a:endParaRPr lang="en-US" sz="1400" dirty="0">
              <a:latin typeface="Century Gothic"/>
              <a:cs typeface="Century Gothic"/>
            </a:endParaRPr>
          </a:p>
        </p:txBody>
      </p:sp>
      <p:sp>
        <p:nvSpPr>
          <p:cNvPr id="14" name="TextBox 13"/>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sp>
        <p:nvSpPr>
          <p:cNvPr id="7" name="TextBox 6"/>
          <p:cNvSpPr txBox="1"/>
          <p:nvPr/>
        </p:nvSpPr>
        <p:spPr>
          <a:xfrm>
            <a:off x="914400" y="1066800"/>
            <a:ext cx="7391400" cy="523220"/>
          </a:xfrm>
          <a:prstGeom prst="rect">
            <a:avLst/>
          </a:prstGeom>
          <a:noFill/>
        </p:spPr>
        <p:txBody>
          <a:bodyPr wrap="square" rtlCol="0">
            <a:spAutoFit/>
          </a:bodyPr>
          <a:lstStyle/>
          <a:p>
            <a:pPr>
              <a:spcAft>
                <a:spcPts val="1200"/>
              </a:spcAft>
            </a:pPr>
            <a:r>
              <a:rPr lang="en-US" sz="2800" dirty="0" smtClean="0">
                <a:solidFill>
                  <a:srgbClr val="8D9C36"/>
                </a:solidFill>
                <a:latin typeface="Century Gothic"/>
                <a:cs typeface="Century Gothic"/>
              </a:rPr>
              <a:t>Investigations</a:t>
            </a:r>
            <a:endParaRPr lang="en-US" sz="2800" dirty="0">
              <a:solidFill>
                <a:srgbClr val="8D9C36"/>
              </a:solidFill>
              <a:latin typeface="Century Gothic"/>
              <a:cs typeface="Century Gothic"/>
            </a:endParaRPr>
          </a:p>
        </p:txBody>
      </p:sp>
    </p:spTree>
    <p:extLst>
      <p:ext uri="{BB962C8B-B14F-4D97-AF65-F5344CB8AC3E}">
        <p14:creationId xmlns:p14="http://schemas.microsoft.com/office/powerpoint/2010/main" val="15761752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14400" y="1671935"/>
            <a:ext cx="7391400" cy="3354765"/>
          </a:xfrm>
          <a:prstGeom prst="rect">
            <a:avLst/>
          </a:prstGeom>
          <a:noFill/>
        </p:spPr>
        <p:txBody>
          <a:bodyPr wrap="square" rtlCol="0">
            <a:spAutoFit/>
          </a:bodyPr>
          <a:lstStyle/>
          <a:p>
            <a:pPr marL="342900" indent="-342900">
              <a:spcAft>
                <a:spcPts val="600"/>
              </a:spcAft>
              <a:buFont typeface="Wingdings" charset="2"/>
              <a:buChar char="§"/>
            </a:pPr>
            <a:r>
              <a:rPr lang="en-US" sz="2400" dirty="0" smtClean="0">
                <a:latin typeface="Century Gothic"/>
                <a:cs typeface="Century Gothic"/>
              </a:rPr>
              <a:t>Report suspected misconduct</a:t>
            </a:r>
          </a:p>
          <a:p>
            <a:pPr marL="342900" indent="-342900">
              <a:spcAft>
                <a:spcPts val="600"/>
              </a:spcAft>
              <a:buFont typeface="Wingdings" charset="2"/>
              <a:buChar char="§"/>
            </a:pPr>
            <a:r>
              <a:rPr lang="en-US" sz="2400" dirty="0" smtClean="0">
                <a:latin typeface="Century Gothic"/>
                <a:cs typeface="Century Gothic"/>
              </a:rPr>
              <a:t>Report in good faith supported by evidence</a:t>
            </a:r>
          </a:p>
          <a:p>
            <a:pPr marL="342900" indent="-342900">
              <a:spcAft>
                <a:spcPts val="600"/>
              </a:spcAft>
              <a:buFont typeface="Wingdings" charset="2"/>
              <a:buChar char="§"/>
            </a:pPr>
            <a:r>
              <a:rPr lang="en-US" sz="2400" dirty="0" smtClean="0">
                <a:latin typeface="Century Gothic"/>
                <a:cs typeface="Century Gothic"/>
              </a:rPr>
              <a:t>Cooperate with UN investigations</a:t>
            </a:r>
          </a:p>
          <a:p>
            <a:pPr marL="342900" indent="-342900">
              <a:spcAft>
                <a:spcPts val="600"/>
              </a:spcAft>
              <a:buFont typeface="Wingdings" charset="2"/>
              <a:buChar char="§"/>
            </a:pPr>
            <a:r>
              <a:rPr lang="en-US" sz="2400" dirty="0" smtClean="0">
                <a:latin typeface="Century Gothic"/>
                <a:cs typeface="Century Gothic"/>
              </a:rPr>
              <a:t>Make reports to UN officials, OIOS or to others in special circumstances</a:t>
            </a:r>
          </a:p>
          <a:p>
            <a:pPr marL="342900" indent="-342900">
              <a:spcAft>
                <a:spcPts val="600"/>
              </a:spcAft>
              <a:buFont typeface="Wingdings" charset="2"/>
              <a:buChar char="§"/>
            </a:pPr>
            <a:r>
              <a:rPr lang="en-US" sz="2400" dirty="0" smtClean="0">
                <a:latin typeface="Century Gothic"/>
                <a:cs typeface="Century Gothic"/>
              </a:rPr>
              <a:t>Report misconduct directly to OIOS without a need for supervisory approval (ST/SGB/273, </a:t>
            </a:r>
            <a:r>
              <a:rPr lang="en-US" sz="2400" dirty="0" err="1" smtClean="0">
                <a:latin typeface="Century Gothic"/>
                <a:cs typeface="Century Gothic"/>
              </a:rPr>
              <a:t>para</a:t>
            </a:r>
            <a:r>
              <a:rPr lang="en-US" sz="2400" dirty="0" smtClean="0">
                <a:latin typeface="Century Gothic"/>
                <a:cs typeface="Century Gothic"/>
              </a:rPr>
              <a:t> 18)</a:t>
            </a:r>
          </a:p>
        </p:txBody>
      </p:sp>
      <p:pic>
        <p:nvPicPr>
          <p:cNvPr id="13" name="Picture 12"/>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11" name="Slide Number Placeholder 2"/>
          <p:cNvSpPr>
            <a:spLocks noGrp="1"/>
          </p:cNvSpPr>
          <p:nvPr>
            <p:ph type="sldNum" sz="quarter" idx="12"/>
          </p:nvPr>
        </p:nvSpPr>
        <p:spPr>
          <a:xfrm>
            <a:off x="6553200" y="6416674"/>
            <a:ext cx="2133600" cy="307212"/>
          </a:xfrm>
        </p:spPr>
        <p:txBody>
          <a:bodyPr/>
          <a:lstStyle/>
          <a:p>
            <a:r>
              <a:rPr lang="en-US" sz="1400" dirty="0" smtClean="0">
                <a:latin typeface="Century Gothic"/>
                <a:cs typeface="Century Gothic"/>
              </a:rPr>
              <a:t>17</a:t>
            </a:r>
            <a:endParaRPr lang="en-US" sz="1400" dirty="0">
              <a:latin typeface="Century Gothic"/>
              <a:cs typeface="Century Gothic"/>
            </a:endParaRPr>
          </a:p>
        </p:txBody>
      </p:sp>
      <p:sp>
        <p:nvSpPr>
          <p:cNvPr id="14" name="TextBox 13"/>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sp>
        <p:nvSpPr>
          <p:cNvPr id="7" name="TextBox 6"/>
          <p:cNvSpPr txBox="1"/>
          <p:nvPr/>
        </p:nvSpPr>
        <p:spPr>
          <a:xfrm>
            <a:off x="914400" y="1066800"/>
            <a:ext cx="7391400" cy="523220"/>
          </a:xfrm>
          <a:prstGeom prst="rect">
            <a:avLst/>
          </a:prstGeom>
          <a:noFill/>
        </p:spPr>
        <p:txBody>
          <a:bodyPr wrap="square" rtlCol="0">
            <a:spAutoFit/>
          </a:bodyPr>
          <a:lstStyle/>
          <a:p>
            <a:pPr>
              <a:spcAft>
                <a:spcPts val="1200"/>
              </a:spcAft>
            </a:pPr>
            <a:r>
              <a:rPr lang="en-US" sz="2800" dirty="0" smtClean="0">
                <a:solidFill>
                  <a:srgbClr val="8D9C36"/>
                </a:solidFill>
                <a:latin typeface="Century Gothic"/>
                <a:cs typeface="Century Gothic"/>
              </a:rPr>
              <a:t>Duties</a:t>
            </a:r>
            <a:endParaRPr lang="en-US" sz="2800" dirty="0">
              <a:solidFill>
                <a:srgbClr val="8D9C36"/>
              </a:solidFill>
              <a:latin typeface="Century Gothic"/>
              <a:cs typeface="Century Gothic"/>
            </a:endParaRPr>
          </a:p>
        </p:txBody>
      </p:sp>
    </p:spTree>
    <p:extLst>
      <p:ext uri="{BB962C8B-B14F-4D97-AF65-F5344CB8AC3E}">
        <p14:creationId xmlns:p14="http://schemas.microsoft.com/office/powerpoint/2010/main" val="36384692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11" name="Slide Number Placeholder 2"/>
          <p:cNvSpPr>
            <a:spLocks noGrp="1"/>
          </p:cNvSpPr>
          <p:nvPr>
            <p:ph type="sldNum" sz="quarter" idx="12"/>
          </p:nvPr>
        </p:nvSpPr>
        <p:spPr>
          <a:xfrm>
            <a:off x="6553200" y="6416674"/>
            <a:ext cx="2133600" cy="307212"/>
          </a:xfrm>
        </p:spPr>
        <p:txBody>
          <a:bodyPr/>
          <a:lstStyle/>
          <a:p>
            <a:r>
              <a:rPr lang="en-US" sz="1400" dirty="0" smtClean="0">
                <a:latin typeface="Century Gothic"/>
                <a:cs typeface="Century Gothic"/>
              </a:rPr>
              <a:t>18</a:t>
            </a:r>
            <a:endParaRPr lang="en-US" sz="1400" dirty="0">
              <a:latin typeface="Century Gothic"/>
              <a:cs typeface="Century Gothic"/>
            </a:endParaRPr>
          </a:p>
        </p:txBody>
      </p:sp>
      <p:sp>
        <p:nvSpPr>
          <p:cNvPr id="14" name="TextBox 13"/>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sp>
        <p:nvSpPr>
          <p:cNvPr id="7" name="TextBox 6"/>
          <p:cNvSpPr txBox="1"/>
          <p:nvPr/>
        </p:nvSpPr>
        <p:spPr>
          <a:xfrm>
            <a:off x="914400" y="1066800"/>
            <a:ext cx="7391400" cy="523220"/>
          </a:xfrm>
          <a:prstGeom prst="rect">
            <a:avLst/>
          </a:prstGeom>
          <a:noFill/>
        </p:spPr>
        <p:txBody>
          <a:bodyPr wrap="square" rtlCol="0">
            <a:spAutoFit/>
          </a:bodyPr>
          <a:lstStyle/>
          <a:p>
            <a:pPr>
              <a:spcAft>
                <a:spcPts val="1200"/>
              </a:spcAft>
            </a:pPr>
            <a:r>
              <a:rPr lang="en-US" sz="2800" dirty="0" smtClean="0">
                <a:solidFill>
                  <a:srgbClr val="8D9C36"/>
                </a:solidFill>
                <a:latin typeface="Century Gothic"/>
                <a:cs typeface="Century Gothic"/>
              </a:rPr>
              <a:t>Protection from Retaliation</a:t>
            </a:r>
            <a:endParaRPr lang="en-US" sz="2800" dirty="0">
              <a:solidFill>
                <a:srgbClr val="8D9C36"/>
              </a:solidFill>
              <a:latin typeface="Century Gothic"/>
              <a:cs typeface="Century Gothic"/>
            </a:endParaRPr>
          </a:p>
        </p:txBody>
      </p:sp>
      <p:graphicFrame>
        <p:nvGraphicFramePr>
          <p:cNvPr id="8" name="Table 7"/>
          <p:cNvGraphicFramePr>
            <a:graphicFrameLocks noGrp="1"/>
          </p:cNvGraphicFramePr>
          <p:nvPr>
            <p:extLst>
              <p:ext uri="{D42A27DB-BD31-4B8C-83A1-F6EECF244321}">
                <p14:modId xmlns:p14="http://schemas.microsoft.com/office/powerpoint/2010/main" val="1814998358"/>
              </p:ext>
            </p:extLst>
          </p:nvPr>
        </p:nvGraphicFramePr>
        <p:xfrm>
          <a:off x="609600" y="2209800"/>
          <a:ext cx="7924800" cy="2839720"/>
        </p:xfrm>
        <a:graphic>
          <a:graphicData uri="http://schemas.openxmlformats.org/drawingml/2006/table">
            <a:tbl>
              <a:tblPr firstRow="1" bandRow="1">
                <a:tableStyleId>{5C22544A-7EE6-4342-B048-85BDC9FD1C3A}</a:tableStyleId>
              </a:tblPr>
              <a:tblGrid>
                <a:gridCol w="7924800"/>
              </a:tblGrid>
              <a:tr h="370840">
                <a:tc>
                  <a:txBody>
                    <a:bodyPr/>
                    <a:lstStyle/>
                    <a:p>
                      <a:pPr marL="0" indent="0">
                        <a:buFont typeface="Wingdings" charset="2"/>
                        <a:buNone/>
                      </a:pPr>
                      <a:r>
                        <a:rPr lang="en-US" sz="1800" b="1" baseline="0" dirty="0" smtClean="0">
                          <a:solidFill>
                            <a:schemeClr val="tx1"/>
                          </a:solidFill>
                          <a:latin typeface="Century Gothic"/>
                          <a:cs typeface="Century Gothic"/>
                        </a:rPr>
                        <a:t>Retaliation: </a:t>
                      </a:r>
                      <a:r>
                        <a:rPr lang="en-US" sz="1800" b="0" baseline="0" dirty="0" smtClean="0">
                          <a:solidFill>
                            <a:schemeClr val="tx1"/>
                          </a:solidFill>
                          <a:latin typeface="Century Gothic"/>
                          <a:cs typeface="Century Gothic"/>
                        </a:rPr>
                        <a:t>direct or indirect detrimental action recommended, threatened or taken against a person who reports misconduct.</a:t>
                      </a:r>
                    </a:p>
                  </a:txBody>
                  <a:tcPr>
                    <a:solidFill>
                      <a:srgbClr val="DCE6F2"/>
                    </a:solidFill>
                  </a:tcPr>
                </a:tc>
              </a:tr>
              <a:tr h="370840">
                <a:tc>
                  <a:txBody>
                    <a:bodyPr/>
                    <a:lstStyle/>
                    <a:p>
                      <a:pPr marL="0" indent="0">
                        <a:buFont typeface="Wingdings" charset="2"/>
                        <a:buNone/>
                      </a:pPr>
                      <a:r>
                        <a:rPr lang="en-US" sz="1800" b="0" dirty="0" smtClean="0">
                          <a:latin typeface="Century Gothic"/>
                          <a:cs typeface="Century Gothic"/>
                        </a:rPr>
                        <a:t>Retaliation</a:t>
                      </a:r>
                      <a:r>
                        <a:rPr lang="en-US" sz="1800" b="0" baseline="0" dirty="0" smtClean="0">
                          <a:latin typeface="Century Gothic"/>
                          <a:cs typeface="Century Gothic"/>
                        </a:rPr>
                        <a:t> for reporting misconduct or cooperating with an investigation is prohibited.</a:t>
                      </a:r>
                      <a:endParaRPr lang="en-US" sz="1800" b="0" dirty="0">
                        <a:latin typeface="Century Gothic"/>
                        <a:cs typeface="Century Gothic"/>
                      </a:endParaRPr>
                    </a:p>
                  </a:txBody>
                  <a:tcPr>
                    <a:solidFill>
                      <a:schemeClr val="bg1"/>
                    </a:solidFill>
                  </a:tcPr>
                </a:tc>
              </a:tr>
              <a:tr h="370840">
                <a:tc>
                  <a:txBody>
                    <a:bodyPr/>
                    <a:lstStyle/>
                    <a:p>
                      <a:pPr marL="0" indent="0">
                        <a:buFont typeface="Wingdings" charset="2"/>
                        <a:buNone/>
                      </a:pPr>
                      <a:r>
                        <a:rPr lang="en-US" sz="1800" dirty="0" smtClean="0">
                          <a:latin typeface="Century Gothic"/>
                          <a:cs typeface="Century Gothic"/>
                        </a:rPr>
                        <a:t>As</a:t>
                      </a:r>
                      <a:r>
                        <a:rPr lang="en-US" sz="1800" baseline="0" dirty="0" smtClean="0">
                          <a:latin typeface="Century Gothic"/>
                          <a:cs typeface="Century Gothic"/>
                        </a:rPr>
                        <a:t> per OIOS mandate (ST/SGB/273, </a:t>
                      </a:r>
                      <a:r>
                        <a:rPr lang="en-US" sz="1800" baseline="0" dirty="0" err="1" smtClean="0">
                          <a:latin typeface="Century Gothic"/>
                          <a:cs typeface="Century Gothic"/>
                        </a:rPr>
                        <a:t>para</a:t>
                      </a:r>
                      <a:r>
                        <a:rPr lang="en-US" sz="1800" baseline="0" dirty="0" smtClean="0">
                          <a:latin typeface="Century Gothic"/>
                          <a:cs typeface="Century Gothic"/>
                        </a:rPr>
                        <a:t> 18 (f)), no action may be taken against staff who make reports or cooperate with OIOS. Disciplinary action shall be initiated if retaliatory action is taken or as a reprisal.</a:t>
                      </a:r>
                      <a:endParaRPr lang="en-US" sz="1800" dirty="0">
                        <a:latin typeface="Century Gothic"/>
                        <a:cs typeface="Century Gothic"/>
                      </a:endParaRPr>
                    </a:p>
                  </a:txBody>
                  <a:tcPr>
                    <a:solidFill>
                      <a:srgbClr val="DCE6F2"/>
                    </a:solidFill>
                  </a:tcPr>
                </a:tc>
              </a:tr>
              <a:tr h="370840">
                <a:tc>
                  <a:txBody>
                    <a:bodyPr/>
                    <a:lstStyle/>
                    <a:p>
                      <a:pPr marL="0" indent="0">
                        <a:buFont typeface="Wingdings" charset="2"/>
                        <a:buNone/>
                      </a:pPr>
                      <a:r>
                        <a:rPr lang="en-US" sz="1800" dirty="0" smtClean="0">
                          <a:latin typeface="Century Gothic"/>
                          <a:cs typeface="Century Gothic"/>
                        </a:rPr>
                        <a:t>Retaliation can be reported.</a:t>
                      </a:r>
                      <a:endParaRPr lang="en-US" sz="1800" dirty="0">
                        <a:latin typeface="Century Gothic"/>
                        <a:cs typeface="Century Gothic"/>
                      </a:endParaRPr>
                    </a:p>
                  </a:txBody>
                  <a:tcPr>
                    <a:solidFill>
                      <a:srgbClr val="FFFFFF"/>
                    </a:solidFill>
                  </a:tcPr>
                </a:tc>
              </a:tr>
            </a:tbl>
          </a:graphicData>
        </a:graphic>
      </p:graphicFrame>
    </p:spTree>
    <p:extLst>
      <p:ext uri="{BB962C8B-B14F-4D97-AF65-F5344CB8AC3E}">
        <p14:creationId xmlns:p14="http://schemas.microsoft.com/office/powerpoint/2010/main" val="27679698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304800"/>
            <a:ext cx="8229600" cy="990600"/>
          </a:xfrm>
          <a:prstGeom prst="rect">
            <a:avLst/>
          </a:prstGeom>
          <a:ln>
            <a:noFill/>
          </a:ln>
        </p:spPr>
        <p:style>
          <a:lnRef idx="2">
            <a:schemeClr val="dk1"/>
          </a:lnRef>
          <a:fillRef idx="1">
            <a:schemeClr val="lt1"/>
          </a:fillRef>
          <a:effectRef idx="0">
            <a:schemeClr val="dk1"/>
          </a:effectRef>
          <a:fontRef idx="minor">
            <a:schemeClr val="dk1"/>
          </a:fontRef>
        </p:style>
        <p:txBody>
          <a:bodyPr rtlCol="0" anchor="t"/>
          <a:lstStyle/>
          <a:p>
            <a:pPr marL="176213" algn="ctr">
              <a:spcAft>
                <a:spcPts val="600"/>
              </a:spcAft>
            </a:pPr>
            <a:r>
              <a:rPr lang="en-US" sz="2800" b="1" dirty="0" smtClean="0">
                <a:solidFill>
                  <a:srgbClr val="002060"/>
                </a:solidFill>
                <a:latin typeface="Century Gothic"/>
                <a:cs typeface="Century Gothic"/>
              </a:rPr>
              <a:t>Who is Responsible?</a:t>
            </a:r>
          </a:p>
        </p:txBody>
      </p:sp>
      <p:sp>
        <p:nvSpPr>
          <p:cNvPr id="6" name="TextBox 5"/>
          <p:cNvSpPr txBox="1"/>
          <p:nvPr/>
        </p:nvSpPr>
        <p:spPr>
          <a:xfrm>
            <a:off x="914400" y="1671935"/>
            <a:ext cx="7391400" cy="3200876"/>
          </a:xfrm>
          <a:prstGeom prst="rect">
            <a:avLst/>
          </a:prstGeom>
          <a:noFill/>
        </p:spPr>
        <p:txBody>
          <a:bodyPr wrap="square" rtlCol="0">
            <a:spAutoFit/>
          </a:bodyPr>
          <a:lstStyle/>
          <a:p>
            <a:pPr marL="342900" indent="-342900">
              <a:spcAft>
                <a:spcPts val="600"/>
              </a:spcAft>
              <a:buFont typeface="Wingdings" charset="2"/>
              <a:buChar char="§"/>
            </a:pPr>
            <a:r>
              <a:rPr lang="en-US" sz="2400" dirty="0" smtClean="0">
                <a:latin typeface="Century Gothic"/>
                <a:cs typeface="Century Gothic"/>
              </a:rPr>
              <a:t>Each peacekeeper is an ambassador</a:t>
            </a:r>
          </a:p>
          <a:p>
            <a:pPr marL="342900" indent="-342900">
              <a:spcAft>
                <a:spcPts val="600"/>
              </a:spcAft>
              <a:buFont typeface="Wingdings" charset="2"/>
              <a:buChar char="§"/>
            </a:pPr>
            <a:r>
              <a:rPr lang="en-US" sz="2400" dirty="0" smtClean="0">
                <a:latin typeface="Century Gothic"/>
                <a:cs typeface="Century Gothic"/>
              </a:rPr>
              <a:t>Be familiar and comply with human rights, IHL and the specific rules, regulations and guidance provided by the UN guide to conduct</a:t>
            </a:r>
          </a:p>
          <a:p>
            <a:pPr marL="342900" indent="-342900">
              <a:spcAft>
                <a:spcPts val="600"/>
              </a:spcAft>
              <a:buFont typeface="Wingdings" charset="2"/>
              <a:buChar char="§"/>
            </a:pPr>
            <a:r>
              <a:rPr lang="en-US" sz="2400" dirty="0" smtClean="0">
                <a:latin typeface="Century Gothic"/>
                <a:cs typeface="Century Gothic"/>
              </a:rPr>
              <a:t>You have a duty to report misconduct, cooperate in investigations and provide information in good faith</a:t>
            </a:r>
          </a:p>
        </p:txBody>
      </p:sp>
      <p:pic>
        <p:nvPicPr>
          <p:cNvPr id="13" name="Picture 12"/>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11" name="Slide Number Placeholder 2"/>
          <p:cNvSpPr>
            <a:spLocks noGrp="1"/>
          </p:cNvSpPr>
          <p:nvPr>
            <p:ph type="sldNum" sz="quarter" idx="12"/>
          </p:nvPr>
        </p:nvSpPr>
        <p:spPr>
          <a:xfrm>
            <a:off x="6553200" y="6416674"/>
            <a:ext cx="2133600" cy="307212"/>
          </a:xfrm>
        </p:spPr>
        <p:txBody>
          <a:bodyPr/>
          <a:lstStyle/>
          <a:p>
            <a:r>
              <a:rPr lang="en-US" sz="1400" dirty="0" smtClean="0">
                <a:latin typeface="Century Gothic"/>
                <a:cs typeface="Century Gothic"/>
              </a:rPr>
              <a:t>19</a:t>
            </a:r>
            <a:endParaRPr lang="en-US" sz="1400" dirty="0">
              <a:latin typeface="Century Gothic"/>
              <a:cs typeface="Century Gothic"/>
            </a:endParaRPr>
          </a:p>
        </p:txBody>
      </p:sp>
      <p:sp>
        <p:nvSpPr>
          <p:cNvPr id="14" name="TextBox 13"/>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sp>
        <p:nvSpPr>
          <p:cNvPr id="7" name="TextBox 6"/>
          <p:cNvSpPr txBox="1"/>
          <p:nvPr/>
        </p:nvSpPr>
        <p:spPr>
          <a:xfrm>
            <a:off x="914400" y="1066800"/>
            <a:ext cx="7391400" cy="523220"/>
          </a:xfrm>
          <a:prstGeom prst="rect">
            <a:avLst/>
          </a:prstGeom>
          <a:noFill/>
        </p:spPr>
        <p:txBody>
          <a:bodyPr wrap="square" rtlCol="0">
            <a:spAutoFit/>
          </a:bodyPr>
          <a:lstStyle/>
          <a:p>
            <a:pPr>
              <a:spcAft>
                <a:spcPts val="1200"/>
              </a:spcAft>
            </a:pPr>
            <a:r>
              <a:rPr lang="en-US" sz="2800" dirty="0" smtClean="0">
                <a:solidFill>
                  <a:srgbClr val="8D9C36"/>
                </a:solidFill>
                <a:latin typeface="Century Gothic"/>
                <a:cs typeface="Century Gothic"/>
              </a:rPr>
              <a:t>Individual Responsibility</a:t>
            </a:r>
            <a:endParaRPr lang="en-US" sz="2800" dirty="0">
              <a:solidFill>
                <a:srgbClr val="8D9C36"/>
              </a:solidFill>
              <a:latin typeface="Century Gothic"/>
              <a:cs typeface="Century Gothic"/>
            </a:endParaRPr>
          </a:p>
        </p:txBody>
      </p:sp>
      <p:pic>
        <p:nvPicPr>
          <p:cNvPr id="9" name="Picture 2" descr="F:\CPTM END\CPTM Slides Content\C and 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4876800"/>
            <a:ext cx="3014308" cy="1451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93271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14400" y="1671935"/>
            <a:ext cx="7391400" cy="2616101"/>
          </a:xfrm>
          <a:prstGeom prst="rect">
            <a:avLst/>
          </a:prstGeom>
          <a:noFill/>
        </p:spPr>
        <p:txBody>
          <a:bodyPr wrap="square" rtlCol="0">
            <a:spAutoFit/>
          </a:bodyPr>
          <a:lstStyle/>
          <a:p>
            <a:pPr marL="342900" indent="-342900">
              <a:spcAft>
                <a:spcPts val="600"/>
              </a:spcAft>
              <a:buFont typeface="Wingdings" charset="2"/>
              <a:buChar char="§"/>
            </a:pPr>
            <a:r>
              <a:rPr lang="en-US" sz="2400" dirty="0" smtClean="0">
                <a:latin typeface="Century Gothic"/>
                <a:cs typeface="Century Gothic"/>
              </a:rPr>
              <a:t>Maintain standards of conduct</a:t>
            </a:r>
          </a:p>
          <a:p>
            <a:pPr marL="342900" indent="-342900">
              <a:spcAft>
                <a:spcPts val="600"/>
              </a:spcAft>
              <a:buFont typeface="Wingdings" charset="2"/>
              <a:buChar char="§"/>
            </a:pPr>
            <a:r>
              <a:rPr lang="en-US" sz="2400" dirty="0" smtClean="0">
                <a:latin typeface="Century Gothic"/>
                <a:cs typeface="Century Gothic"/>
              </a:rPr>
              <a:t>Prevent, monitor and respond to misconduct</a:t>
            </a:r>
          </a:p>
          <a:p>
            <a:pPr marL="342900" indent="-342900">
              <a:spcAft>
                <a:spcPts val="600"/>
              </a:spcAft>
              <a:buFont typeface="Wingdings" charset="2"/>
              <a:buChar char="§"/>
            </a:pPr>
            <a:r>
              <a:rPr lang="en-US" sz="2400" dirty="0" smtClean="0">
                <a:latin typeface="Century Gothic"/>
                <a:cs typeface="Century Gothic"/>
              </a:rPr>
              <a:t>Ensure misconduct prevention training</a:t>
            </a:r>
          </a:p>
          <a:p>
            <a:pPr marL="342900" indent="-342900">
              <a:spcAft>
                <a:spcPts val="600"/>
              </a:spcAft>
              <a:buFont typeface="Wingdings" charset="2"/>
              <a:buChar char="§"/>
            </a:pPr>
            <a:r>
              <a:rPr lang="en-US" sz="2400" dirty="0" smtClean="0">
                <a:latin typeface="Century Gothic"/>
                <a:cs typeface="Century Gothic"/>
              </a:rPr>
              <a:t>Conduct periodic misconduct risk assessments</a:t>
            </a:r>
          </a:p>
          <a:p>
            <a:pPr marL="342900" indent="-342900">
              <a:spcAft>
                <a:spcPts val="600"/>
              </a:spcAft>
              <a:buFont typeface="Wingdings" charset="2"/>
              <a:buChar char="§"/>
            </a:pPr>
            <a:r>
              <a:rPr lang="en-US" sz="2400" dirty="0" smtClean="0">
                <a:latin typeface="Century Gothic"/>
                <a:cs typeface="Century Gothic"/>
              </a:rPr>
              <a:t>Report all misconduct to the Conduct and Discipline Team or OIOS</a:t>
            </a:r>
          </a:p>
        </p:txBody>
      </p:sp>
      <p:pic>
        <p:nvPicPr>
          <p:cNvPr id="13" name="Picture 12"/>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11" name="Slide Number Placeholder 2"/>
          <p:cNvSpPr>
            <a:spLocks noGrp="1"/>
          </p:cNvSpPr>
          <p:nvPr>
            <p:ph type="sldNum" sz="quarter" idx="12"/>
          </p:nvPr>
        </p:nvSpPr>
        <p:spPr>
          <a:xfrm>
            <a:off x="6553200" y="6416674"/>
            <a:ext cx="2133600" cy="307212"/>
          </a:xfrm>
        </p:spPr>
        <p:txBody>
          <a:bodyPr/>
          <a:lstStyle/>
          <a:p>
            <a:r>
              <a:rPr lang="en-US" sz="1400" dirty="0" smtClean="0">
                <a:latin typeface="Century Gothic"/>
                <a:cs typeface="Century Gothic"/>
              </a:rPr>
              <a:t>20</a:t>
            </a:r>
            <a:endParaRPr lang="en-US" sz="1400" dirty="0">
              <a:latin typeface="Century Gothic"/>
              <a:cs typeface="Century Gothic"/>
            </a:endParaRPr>
          </a:p>
        </p:txBody>
      </p:sp>
      <p:sp>
        <p:nvSpPr>
          <p:cNvPr id="14" name="TextBox 13"/>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sp>
        <p:nvSpPr>
          <p:cNvPr id="7" name="TextBox 6"/>
          <p:cNvSpPr txBox="1"/>
          <p:nvPr/>
        </p:nvSpPr>
        <p:spPr>
          <a:xfrm>
            <a:off x="914400" y="1066800"/>
            <a:ext cx="7391400" cy="523220"/>
          </a:xfrm>
          <a:prstGeom prst="rect">
            <a:avLst/>
          </a:prstGeom>
          <a:noFill/>
        </p:spPr>
        <p:txBody>
          <a:bodyPr wrap="square" rtlCol="0">
            <a:spAutoFit/>
          </a:bodyPr>
          <a:lstStyle/>
          <a:p>
            <a:pPr>
              <a:spcAft>
                <a:spcPts val="1200"/>
              </a:spcAft>
            </a:pPr>
            <a:r>
              <a:rPr lang="en-US" sz="2800" dirty="0" smtClean="0">
                <a:solidFill>
                  <a:srgbClr val="8D9C36"/>
                </a:solidFill>
                <a:latin typeface="Century Gothic"/>
                <a:cs typeface="Century Gothic"/>
              </a:rPr>
              <a:t>Leadership and Accountability</a:t>
            </a:r>
            <a:endParaRPr lang="en-US" sz="2800" dirty="0">
              <a:solidFill>
                <a:srgbClr val="8D9C36"/>
              </a:solidFill>
              <a:latin typeface="Century Gothic"/>
              <a:cs typeface="Century Gothic"/>
            </a:endParaRPr>
          </a:p>
        </p:txBody>
      </p:sp>
      <p:pic>
        <p:nvPicPr>
          <p:cNvPr id="10" name="Picture 4" descr="http://www.greenbookblog.org/wp-content/uploads/2012/12/follow-the-leader-sign-620x25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31079" y="4724400"/>
            <a:ext cx="3779521"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19892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Box 8"/>
          <p:cNvSpPr txBox="1"/>
          <p:nvPr/>
        </p:nvSpPr>
        <p:spPr>
          <a:xfrm>
            <a:off x="685800" y="685800"/>
            <a:ext cx="7772400" cy="59436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3200" b="1" dirty="0">
                <a:solidFill>
                  <a:srgbClr val="002060"/>
                </a:solidFill>
                <a:latin typeface="Century Gothic"/>
                <a:ea typeface="Calibri"/>
                <a:cs typeface="Century Gothic"/>
              </a:rPr>
              <a:t>Summary of Key Messages</a:t>
            </a:r>
            <a:endParaRPr lang="en-US" sz="3200" b="1" dirty="0">
              <a:solidFill>
                <a:srgbClr val="002060"/>
              </a:solidFill>
              <a:ea typeface="Calibri"/>
              <a:cs typeface="Times New Roman"/>
            </a:endParaRPr>
          </a:p>
          <a:p>
            <a:pPr marL="0" marR="0">
              <a:lnSpc>
                <a:spcPct val="115000"/>
              </a:lnSpc>
              <a:spcBef>
                <a:spcPts val="0"/>
              </a:spcBef>
              <a:spcAft>
                <a:spcPts val="1800"/>
              </a:spcAft>
            </a:pPr>
            <a:endParaRPr lang="en-US" sz="2000" dirty="0" smtClean="0">
              <a:solidFill>
                <a:srgbClr val="002060"/>
              </a:solidFill>
              <a:latin typeface="Century Gothic"/>
              <a:ea typeface="Calibri"/>
              <a:cs typeface="Century Gothic"/>
            </a:endParaRPr>
          </a:p>
          <a:p>
            <a:pPr marL="342900" marR="0" indent="-342900">
              <a:lnSpc>
                <a:spcPct val="115000"/>
              </a:lnSpc>
              <a:spcBef>
                <a:spcPts val="0"/>
              </a:spcBef>
              <a:spcAft>
                <a:spcPts val="1000"/>
              </a:spcAft>
              <a:buFont typeface="Wingdings" charset="2"/>
              <a:buChar char="§"/>
            </a:pPr>
            <a:r>
              <a:rPr lang="en-US" sz="2400" dirty="0" smtClean="0">
                <a:solidFill>
                  <a:srgbClr val="8D9C36"/>
                </a:solidFill>
                <a:latin typeface="Century Gothic"/>
                <a:ea typeface="Calibri"/>
                <a:cs typeface="Century Gothic"/>
              </a:rPr>
              <a:t>Three key principles of conduct</a:t>
            </a:r>
          </a:p>
          <a:p>
            <a:pPr marL="342900" marR="0" indent="-342900">
              <a:lnSpc>
                <a:spcPct val="115000"/>
              </a:lnSpc>
              <a:spcBef>
                <a:spcPts val="0"/>
              </a:spcBef>
              <a:spcAft>
                <a:spcPts val="1000"/>
              </a:spcAft>
              <a:buFont typeface="Wingdings" charset="2"/>
              <a:buChar char="§"/>
            </a:pPr>
            <a:r>
              <a:rPr lang="en-US" sz="2400" dirty="0" smtClean="0">
                <a:solidFill>
                  <a:srgbClr val="8D9C36"/>
                </a:solidFill>
                <a:effectLst/>
                <a:latin typeface="Century Gothic"/>
                <a:ea typeface="Calibri"/>
                <a:cs typeface="Century Gothic"/>
              </a:rPr>
              <a:t>Categories of misconduct</a:t>
            </a:r>
          </a:p>
          <a:p>
            <a:pPr marL="342900" marR="0" indent="-342900">
              <a:lnSpc>
                <a:spcPct val="115000"/>
              </a:lnSpc>
              <a:spcBef>
                <a:spcPts val="0"/>
              </a:spcBef>
              <a:spcAft>
                <a:spcPts val="1000"/>
              </a:spcAft>
              <a:buFont typeface="Wingdings" charset="2"/>
              <a:buChar char="§"/>
            </a:pPr>
            <a:r>
              <a:rPr lang="en-US" sz="2400" dirty="0" smtClean="0">
                <a:solidFill>
                  <a:srgbClr val="8D9C36"/>
                </a:solidFill>
                <a:latin typeface="Century Gothic"/>
                <a:ea typeface="Calibri"/>
                <a:cs typeface="Century Gothic"/>
              </a:rPr>
              <a:t>Consequences of misconduct for peacekeeping personnel, host population and mission</a:t>
            </a:r>
          </a:p>
          <a:p>
            <a:pPr marL="342900" marR="0" indent="-342900">
              <a:lnSpc>
                <a:spcPct val="115000"/>
              </a:lnSpc>
              <a:spcBef>
                <a:spcPts val="0"/>
              </a:spcBef>
              <a:spcAft>
                <a:spcPts val="1000"/>
              </a:spcAft>
              <a:buFont typeface="Wingdings" charset="2"/>
              <a:buChar char="§"/>
            </a:pPr>
            <a:r>
              <a:rPr lang="en-US" sz="2400" dirty="0" smtClean="0">
                <a:solidFill>
                  <a:srgbClr val="8D9C36"/>
                </a:solidFill>
                <a:effectLst/>
                <a:latin typeface="Century Gothic"/>
                <a:ea typeface="Calibri"/>
                <a:cs typeface="Century Gothic"/>
              </a:rPr>
              <a:t>Key entities addressing conduct and discipline</a:t>
            </a:r>
            <a:endParaRPr lang="en-US" sz="2400" dirty="0">
              <a:solidFill>
                <a:srgbClr val="8D9C36"/>
              </a:solidFill>
              <a:effectLst/>
              <a:latin typeface="Century Gothic"/>
              <a:ea typeface="Calibri"/>
              <a:cs typeface="Century Gothic"/>
            </a:endParaRPr>
          </a:p>
        </p:txBody>
      </p:sp>
      <p:pic>
        <p:nvPicPr>
          <p:cNvPr id="6" name="Picture 5"/>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8" name="TextBox 7"/>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spTree>
    <p:extLst>
      <p:ext uri="{BB962C8B-B14F-4D97-AF65-F5344CB8AC3E}">
        <p14:creationId xmlns:p14="http://schemas.microsoft.com/office/powerpoint/2010/main" val="151459606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Box 8"/>
          <p:cNvSpPr txBox="1"/>
          <p:nvPr/>
        </p:nvSpPr>
        <p:spPr>
          <a:xfrm>
            <a:off x="685800" y="1828800"/>
            <a:ext cx="7772400" cy="14478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600"/>
              </a:spcAft>
            </a:pPr>
            <a:r>
              <a:rPr lang="en-US" sz="3200" b="1" dirty="0" smtClean="0">
                <a:solidFill>
                  <a:srgbClr val="002060"/>
                </a:solidFill>
                <a:effectLst/>
                <a:latin typeface="Century Gothic"/>
                <a:ea typeface="Calibri"/>
                <a:cs typeface="Century Gothic"/>
              </a:rPr>
              <a:t>Questions</a:t>
            </a:r>
          </a:p>
          <a:p>
            <a:pPr marL="0" marR="0">
              <a:lnSpc>
                <a:spcPct val="115000"/>
              </a:lnSpc>
              <a:spcBef>
                <a:spcPts val="0"/>
              </a:spcBef>
              <a:spcAft>
                <a:spcPts val="1800"/>
              </a:spcAft>
            </a:pPr>
            <a:endParaRPr lang="en-US" sz="2000" dirty="0" smtClean="0">
              <a:solidFill>
                <a:srgbClr val="002060"/>
              </a:solidFill>
              <a:latin typeface="Century Gothic"/>
              <a:ea typeface="Calibri"/>
              <a:cs typeface="Century Gothic"/>
            </a:endParaRPr>
          </a:p>
        </p:txBody>
      </p:sp>
      <p:pic>
        <p:nvPicPr>
          <p:cNvPr id="6" name="Picture 5"/>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7" name="TextBox 6"/>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spTree>
    <p:extLst>
      <p:ext uri="{BB962C8B-B14F-4D97-AF65-F5344CB8AC3E}">
        <p14:creationId xmlns:p14="http://schemas.microsoft.com/office/powerpoint/2010/main" val="330292276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8"/>
          <p:cNvSpPr txBox="1"/>
          <p:nvPr/>
        </p:nvSpPr>
        <p:spPr>
          <a:xfrm>
            <a:off x="685800" y="1828800"/>
            <a:ext cx="7772400" cy="14478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600"/>
              </a:spcAft>
            </a:pPr>
            <a:r>
              <a:rPr lang="en-US" sz="3200" b="1" dirty="0" smtClean="0">
                <a:solidFill>
                  <a:srgbClr val="002060"/>
                </a:solidFill>
                <a:latin typeface="Century Gothic"/>
                <a:ea typeface="Calibri"/>
                <a:cs typeface="Century Gothic"/>
              </a:rPr>
              <a:t>Learning Activity</a:t>
            </a:r>
          </a:p>
          <a:p>
            <a:pPr algn="ctr">
              <a:lnSpc>
                <a:spcPct val="115000"/>
              </a:lnSpc>
              <a:spcAft>
                <a:spcPts val="600"/>
              </a:spcAft>
            </a:pPr>
            <a:endParaRPr lang="en-US" sz="3200" b="1" dirty="0">
              <a:solidFill>
                <a:srgbClr val="002060"/>
              </a:solidFill>
              <a:effectLst/>
              <a:latin typeface="Century Gothic"/>
              <a:ea typeface="Calibri"/>
              <a:cs typeface="Century Gothic"/>
            </a:endParaRPr>
          </a:p>
          <a:p>
            <a:pPr algn="ctr">
              <a:lnSpc>
                <a:spcPct val="115000"/>
              </a:lnSpc>
              <a:spcAft>
                <a:spcPts val="600"/>
              </a:spcAft>
            </a:pPr>
            <a:r>
              <a:rPr lang="en-US" sz="3200" b="1" dirty="0" smtClean="0">
                <a:solidFill>
                  <a:srgbClr val="002060"/>
                </a:solidFill>
                <a:effectLst/>
                <a:latin typeface="Century Gothic"/>
                <a:ea typeface="Calibri"/>
                <a:cs typeface="Century Gothic"/>
              </a:rPr>
              <a:t>Learning Evaluation</a:t>
            </a:r>
          </a:p>
          <a:p>
            <a:pPr marL="0" marR="0">
              <a:lnSpc>
                <a:spcPct val="115000"/>
              </a:lnSpc>
              <a:spcBef>
                <a:spcPts val="0"/>
              </a:spcBef>
              <a:spcAft>
                <a:spcPts val="1800"/>
              </a:spcAft>
            </a:pPr>
            <a:endParaRPr lang="en-US" sz="2000" dirty="0" smtClean="0">
              <a:solidFill>
                <a:srgbClr val="002060"/>
              </a:solidFill>
              <a:latin typeface="Century Gothic"/>
              <a:ea typeface="Calibri"/>
              <a:cs typeface="Century Gothic"/>
            </a:endParaRPr>
          </a:p>
        </p:txBody>
      </p:sp>
      <p:pic>
        <p:nvPicPr>
          <p:cNvPr id="6" name="Picture 5"/>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7" name="TextBox 6"/>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spTree>
    <p:extLst>
      <p:ext uri="{BB962C8B-B14F-4D97-AF65-F5344CB8AC3E}">
        <p14:creationId xmlns:p14="http://schemas.microsoft.com/office/powerpoint/2010/main" val="38011334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Box 8"/>
          <p:cNvSpPr txBox="1"/>
          <p:nvPr/>
        </p:nvSpPr>
        <p:spPr>
          <a:xfrm>
            <a:off x="685800" y="685800"/>
            <a:ext cx="7772400" cy="48006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3200" b="1" dirty="0" smtClean="0">
                <a:solidFill>
                  <a:srgbClr val="002060"/>
                </a:solidFill>
                <a:latin typeface="Century Gothic"/>
                <a:ea typeface="Calibri"/>
                <a:cs typeface="Century Gothic"/>
              </a:rPr>
              <a:t>Relevance </a:t>
            </a:r>
            <a:endParaRPr lang="en-US" sz="3200" b="1" dirty="0" smtClean="0">
              <a:solidFill>
                <a:srgbClr val="002060"/>
              </a:solidFill>
              <a:effectLst/>
              <a:latin typeface="Century Gothic"/>
              <a:ea typeface="Calibri"/>
              <a:cs typeface="Century Gothic"/>
            </a:endParaRPr>
          </a:p>
          <a:p>
            <a:pPr marL="0" marR="0" algn="ctr">
              <a:lnSpc>
                <a:spcPct val="115000"/>
              </a:lnSpc>
              <a:spcBef>
                <a:spcPts val="0"/>
              </a:spcBef>
              <a:spcAft>
                <a:spcPts val="1000"/>
              </a:spcAft>
            </a:pPr>
            <a:endParaRPr lang="en-US" sz="3200" spc="600" dirty="0">
              <a:solidFill>
                <a:srgbClr val="ADC5F1"/>
              </a:solidFill>
              <a:ea typeface="Calibri"/>
              <a:cs typeface="Times New Roman"/>
            </a:endParaRPr>
          </a:p>
          <a:p>
            <a:pPr marL="0" marR="0">
              <a:lnSpc>
                <a:spcPct val="115000"/>
              </a:lnSpc>
              <a:spcBef>
                <a:spcPts val="0"/>
              </a:spcBef>
              <a:spcAft>
                <a:spcPts val="1800"/>
              </a:spcAft>
            </a:pPr>
            <a:r>
              <a:rPr lang="en-US" sz="2400" dirty="0" smtClean="0">
                <a:solidFill>
                  <a:srgbClr val="8D9C36"/>
                </a:solidFill>
                <a:effectLst/>
                <a:latin typeface="Century Gothic"/>
                <a:ea typeface="Calibri"/>
                <a:cs typeface="Century Gothic"/>
              </a:rPr>
              <a:t>Peacekeeping personnel:</a:t>
            </a:r>
          </a:p>
          <a:p>
            <a:pPr marL="342900" marR="0" indent="-342900">
              <a:lnSpc>
                <a:spcPct val="115000"/>
              </a:lnSpc>
              <a:spcBef>
                <a:spcPts val="0"/>
              </a:spcBef>
              <a:spcAft>
                <a:spcPts val="1800"/>
              </a:spcAft>
              <a:buFont typeface="Wingdings" charset="2"/>
              <a:buChar char="§"/>
            </a:pPr>
            <a:r>
              <a:rPr lang="en-US" sz="2400" dirty="0" smtClean="0">
                <a:solidFill>
                  <a:srgbClr val="8D9C36"/>
                </a:solidFill>
                <a:latin typeface="Century Gothic"/>
                <a:ea typeface="Calibri"/>
                <a:cs typeface="Century Gothic"/>
              </a:rPr>
              <a:t>Ambassadors of the UN</a:t>
            </a:r>
          </a:p>
          <a:p>
            <a:pPr marL="342900" marR="0" indent="-342900">
              <a:lnSpc>
                <a:spcPct val="115000"/>
              </a:lnSpc>
              <a:spcBef>
                <a:spcPts val="0"/>
              </a:spcBef>
              <a:spcAft>
                <a:spcPts val="1800"/>
              </a:spcAft>
              <a:buFont typeface="Wingdings" charset="2"/>
              <a:buChar char="§"/>
            </a:pPr>
            <a:r>
              <a:rPr lang="en-US" sz="2400" dirty="0">
                <a:solidFill>
                  <a:srgbClr val="8D9C36"/>
                </a:solidFill>
                <a:latin typeface="Century Gothic"/>
                <a:ea typeface="Calibri"/>
                <a:cs typeface="Century Gothic"/>
              </a:rPr>
              <a:t>H</a:t>
            </a:r>
            <a:r>
              <a:rPr lang="en-US" sz="2400" dirty="0" smtClean="0">
                <a:solidFill>
                  <a:srgbClr val="8D9C36"/>
                </a:solidFill>
                <a:effectLst/>
                <a:latin typeface="Century Gothic"/>
                <a:ea typeface="Calibri"/>
                <a:cs typeface="Century Gothic"/>
              </a:rPr>
              <a:t>ighest standards of </a:t>
            </a:r>
            <a:r>
              <a:rPr lang="en-US" sz="2400" dirty="0" err="1" smtClean="0">
                <a:solidFill>
                  <a:srgbClr val="8D9C36"/>
                </a:solidFill>
                <a:effectLst/>
                <a:latin typeface="Century Gothic"/>
                <a:ea typeface="Calibri"/>
                <a:cs typeface="Century Gothic"/>
              </a:rPr>
              <a:t>behaviour</a:t>
            </a:r>
            <a:r>
              <a:rPr lang="en-US" sz="2400" dirty="0" smtClean="0">
                <a:solidFill>
                  <a:srgbClr val="8D9C36"/>
                </a:solidFill>
                <a:effectLst/>
                <a:latin typeface="Century Gothic"/>
                <a:ea typeface="Calibri"/>
                <a:cs typeface="Century Gothic"/>
              </a:rPr>
              <a:t> and integrity</a:t>
            </a:r>
          </a:p>
          <a:p>
            <a:pPr marL="342900" marR="0" indent="-342900">
              <a:lnSpc>
                <a:spcPct val="115000"/>
              </a:lnSpc>
              <a:spcBef>
                <a:spcPts val="0"/>
              </a:spcBef>
              <a:spcAft>
                <a:spcPts val="1800"/>
              </a:spcAft>
              <a:buFont typeface="Wingdings" charset="2"/>
              <a:buChar char="§"/>
            </a:pPr>
            <a:r>
              <a:rPr lang="en-US" sz="2400" dirty="0" smtClean="0">
                <a:solidFill>
                  <a:srgbClr val="8D9C36"/>
                </a:solidFill>
                <a:latin typeface="Century Gothic"/>
                <a:ea typeface="Calibri"/>
                <a:cs typeface="Century Gothic"/>
              </a:rPr>
              <a:t>No sexual violence or exploitation</a:t>
            </a:r>
            <a:endParaRPr lang="en-US" sz="2400" dirty="0">
              <a:solidFill>
                <a:srgbClr val="8D9C36"/>
              </a:solidFill>
              <a:effectLst/>
              <a:latin typeface="Century Gothic"/>
              <a:ea typeface="Calibri"/>
              <a:cs typeface="Century Gothic"/>
            </a:endParaRPr>
          </a:p>
        </p:txBody>
      </p:sp>
      <p:sp>
        <p:nvSpPr>
          <p:cNvPr id="5" name="TextBox 4"/>
          <p:cNvSpPr txBox="1"/>
          <p:nvPr/>
        </p:nvSpPr>
        <p:spPr>
          <a:xfrm>
            <a:off x="2133600" y="6400800"/>
            <a:ext cx="4876800" cy="307777"/>
          </a:xfrm>
          <a:prstGeom prst="rect">
            <a:avLst/>
          </a:prstGeom>
          <a:noFill/>
        </p:spPr>
        <p:txBody>
          <a:bodyPr wrap="square" rtlCol="0">
            <a:spAutoFit/>
          </a:bodyPr>
          <a:lstStyle/>
          <a:p>
            <a:pPr algn="ctr"/>
            <a:r>
              <a:rPr lang="en-US" sz="1400" dirty="0" smtClean="0">
                <a:solidFill>
                  <a:schemeClr val="bg1">
                    <a:lumMod val="50000"/>
                  </a:schemeClr>
                </a:solidFill>
                <a:latin typeface="Century Gothic"/>
                <a:cs typeface="Century Gothic"/>
              </a:rPr>
              <a:t>UN Core Pre-Deployment Training Materials 2016</a:t>
            </a:r>
            <a:endParaRPr lang="en-US" sz="1400" dirty="0">
              <a:solidFill>
                <a:schemeClr val="bg1">
                  <a:lumMod val="50000"/>
                </a:schemeClr>
              </a:solidFill>
              <a:latin typeface="Century Gothic"/>
              <a:cs typeface="Century Gothic"/>
            </a:endParaRPr>
          </a:p>
        </p:txBody>
      </p:sp>
      <p:pic>
        <p:nvPicPr>
          <p:cNvPr id="6" name="Picture 5"/>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Tree>
    <p:extLst>
      <p:ext uri="{BB962C8B-B14F-4D97-AF65-F5344CB8AC3E}">
        <p14:creationId xmlns:p14="http://schemas.microsoft.com/office/powerpoint/2010/main" val="39120017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Box 8"/>
          <p:cNvSpPr txBox="1"/>
          <p:nvPr/>
        </p:nvSpPr>
        <p:spPr>
          <a:xfrm>
            <a:off x="685800" y="685800"/>
            <a:ext cx="7772400" cy="59436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600"/>
              </a:spcAft>
            </a:pPr>
            <a:r>
              <a:rPr lang="en-US" sz="3200" b="1" dirty="0" smtClean="0">
                <a:solidFill>
                  <a:srgbClr val="002060"/>
                </a:solidFill>
                <a:latin typeface="Century Gothic"/>
                <a:ea typeface="Calibri"/>
                <a:cs typeface="Century Gothic"/>
              </a:rPr>
              <a:t>Learning Outcomes </a:t>
            </a:r>
            <a:endParaRPr lang="en-US" sz="3200" b="1" dirty="0" smtClean="0">
              <a:solidFill>
                <a:srgbClr val="002060"/>
              </a:solidFill>
              <a:effectLst/>
              <a:latin typeface="Century Gothic"/>
              <a:ea typeface="Calibri"/>
              <a:cs typeface="Century Gothic"/>
            </a:endParaRPr>
          </a:p>
          <a:p>
            <a:pPr marL="0" marR="0">
              <a:lnSpc>
                <a:spcPct val="115000"/>
              </a:lnSpc>
              <a:spcBef>
                <a:spcPts val="0"/>
              </a:spcBef>
              <a:spcAft>
                <a:spcPts val="1800"/>
              </a:spcAft>
            </a:pPr>
            <a:endParaRPr lang="en-US" sz="2000" dirty="0" smtClean="0">
              <a:solidFill>
                <a:srgbClr val="002060"/>
              </a:solidFill>
              <a:latin typeface="Century Gothic"/>
              <a:ea typeface="Calibri"/>
              <a:cs typeface="Century Gothic"/>
            </a:endParaRPr>
          </a:p>
          <a:p>
            <a:pPr marL="0" marR="0">
              <a:lnSpc>
                <a:spcPct val="115000"/>
              </a:lnSpc>
              <a:spcBef>
                <a:spcPts val="0"/>
              </a:spcBef>
              <a:spcAft>
                <a:spcPts val="1800"/>
              </a:spcAft>
            </a:pPr>
            <a:r>
              <a:rPr lang="en-US" sz="2400" dirty="0" smtClean="0">
                <a:solidFill>
                  <a:srgbClr val="8D9C36"/>
                </a:solidFill>
                <a:effectLst/>
                <a:latin typeface="Century Gothic"/>
                <a:ea typeface="Calibri"/>
                <a:cs typeface="Century Gothic"/>
              </a:rPr>
              <a:t>Learners will:</a:t>
            </a:r>
          </a:p>
          <a:p>
            <a:pPr marL="342900" marR="0" indent="-342900">
              <a:lnSpc>
                <a:spcPct val="115000"/>
              </a:lnSpc>
              <a:spcBef>
                <a:spcPts val="0"/>
              </a:spcBef>
              <a:spcAft>
                <a:spcPts val="1000"/>
              </a:spcAft>
              <a:buFont typeface="Wingdings" charset="2"/>
              <a:buChar char="§"/>
            </a:pPr>
            <a:r>
              <a:rPr lang="en-US" sz="2400" dirty="0" smtClean="0">
                <a:solidFill>
                  <a:srgbClr val="8D9C36"/>
                </a:solidFill>
                <a:latin typeface="Century Gothic"/>
                <a:ea typeface="Calibri"/>
                <a:cs typeface="Century Gothic"/>
              </a:rPr>
              <a:t>List three key principles of conduct</a:t>
            </a:r>
          </a:p>
          <a:p>
            <a:pPr marL="342900" marR="0" indent="-342900">
              <a:lnSpc>
                <a:spcPct val="115000"/>
              </a:lnSpc>
              <a:spcBef>
                <a:spcPts val="0"/>
              </a:spcBef>
              <a:spcAft>
                <a:spcPts val="1000"/>
              </a:spcAft>
              <a:buFont typeface="Wingdings" charset="2"/>
              <a:buChar char="§"/>
            </a:pPr>
            <a:r>
              <a:rPr lang="en-US" sz="2400" dirty="0" smtClean="0">
                <a:solidFill>
                  <a:srgbClr val="8D9C36"/>
                </a:solidFill>
                <a:effectLst/>
                <a:latin typeface="Century Gothic"/>
                <a:ea typeface="Calibri"/>
                <a:cs typeface="Century Gothic"/>
              </a:rPr>
              <a:t>Describe categories of misconduct</a:t>
            </a:r>
          </a:p>
          <a:p>
            <a:pPr marL="342900" marR="0" indent="-342900">
              <a:lnSpc>
                <a:spcPct val="115000"/>
              </a:lnSpc>
              <a:spcBef>
                <a:spcPts val="0"/>
              </a:spcBef>
              <a:spcAft>
                <a:spcPts val="1000"/>
              </a:spcAft>
              <a:buFont typeface="Wingdings" charset="2"/>
              <a:buChar char="§"/>
            </a:pPr>
            <a:r>
              <a:rPr lang="en-US" sz="2400" dirty="0" smtClean="0">
                <a:solidFill>
                  <a:srgbClr val="8D9C36"/>
                </a:solidFill>
                <a:latin typeface="Century Gothic"/>
                <a:ea typeface="Calibri"/>
                <a:cs typeface="Century Gothic"/>
              </a:rPr>
              <a:t>Explain consequences of misconduct for peacekeeping personnel, host population and mission</a:t>
            </a:r>
          </a:p>
          <a:p>
            <a:pPr marL="342900" marR="0" indent="-342900">
              <a:lnSpc>
                <a:spcPct val="115000"/>
              </a:lnSpc>
              <a:spcBef>
                <a:spcPts val="0"/>
              </a:spcBef>
              <a:spcAft>
                <a:spcPts val="1000"/>
              </a:spcAft>
              <a:buFont typeface="Wingdings" charset="2"/>
              <a:buChar char="§"/>
            </a:pPr>
            <a:r>
              <a:rPr lang="en-US" sz="2400" dirty="0" smtClean="0">
                <a:solidFill>
                  <a:srgbClr val="8D9C36"/>
                </a:solidFill>
                <a:latin typeface="Century Gothic"/>
                <a:ea typeface="Calibri"/>
                <a:cs typeface="Century Gothic"/>
              </a:rPr>
              <a:t>List key entities addressing conduct and discipline</a:t>
            </a:r>
            <a:endParaRPr lang="en-US" sz="2400" dirty="0">
              <a:solidFill>
                <a:srgbClr val="8D9C36"/>
              </a:solidFill>
              <a:effectLst/>
              <a:latin typeface="Century Gothic"/>
              <a:ea typeface="Calibri"/>
              <a:cs typeface="Century Gothic"/>
            </a:endParaRPr>
          </a:p>
        </p:txBody>
      </p:sp>
      <p:sp>
        <p:nvSpPr>
          <p:cNvPr id="5" name="TextBox 4"/>
          <p:cNvSpPr txBox="1"/>
          <p:nvPr/>
        </p:nvSpPr>
        <p:spPr>
          <a:xfrm>
            <a:off x="2133600" y="6400800"/>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pic>
        <p:nvPicPr>
          <p:cNvPr id="6" name="Picture 5"/>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Tree>
    <p:extLst>
      <p:ext uri="{BB962C8B-B14F-4D97-AF65-F5344CB8AC3E}">
        <p14:creationId xmlns:p14="http://schemas.microsoft.com/office/powerpoint/2010/main" val="42642341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8"/>
          <p:cNvSpPr txBox="1"/>
          <p:nvPr/>
        </p:nvSpPr>
        <p:spPr>
          <a:xfrm>
            <a:off x="685800" y="3886200"/>
            <a:ext cx="7803372" cy="24384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2200"/>
              </a:spcAft>
            </a:pPr>
            <a:endParaRPr lang="en-US" sz="2400" dirty="0">
              <a:solidFill>
                <a:srgbClr val="8D9C36"/>
              </a:solidFill>
              <a:effectLst/>
              <a:latin typeface="Century Gothic"/>
              <a:ea typeface="Calibri"/>
              <a:cs typeface="Century Gothic"/>
            </a:endParaRPr>
          </a:p>
        </p:txBody>
      </p:sp>
      <p:sp>
        <p:nvSpPr>
          <p:cNvPr id="4" name="Text Box 8"/>
          <p:cNvSpPr txBox="1"/>
          <p:nvPr/>
        </p:nvSpPr>
        <p:spPr>
          <a:xfrm>
            <a:off x="647700" y="685800"/>
            <a:ext cx="7848600" cy="59436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4800"/>
              </a:spcAft>
            </a:pPr>
            <a:r>
              <a:rPr lang="en-US" sz="3200" b="1" dirty="0" smtClean="0">
                <a:solidFill>
                  <a:srgbClr val="002060"/>
                </a:solidFill>
                <a:latin typeface="Century Gothic"/>
                <a:ea typeface="Calibri"/>
                <a:cs typeface="Century Gothic"/>
              </a:rPr>
              <a:t>Learning Overview</a:t>
            </a:r>
            <a:endParaRPr lang="en-US" sz="3200" dirty="0">
              <a:solidFill>
                <a:srgbClr val="000066"/>
              </a:solidFill>
              <a:latin typeface="Century Gothic"/>
              <a:ea typeface="Calibri"/>
              <a:cs typeface="Century Gothic"/>
            </a:endParaRPr>
          </a:p>
          <a:p>
            <a:pPr marL="457200" marR="0" indent="-457200">
              <a:lnSpc>
                <a:spcPct val="115000"/>
              </a:lnSpc>
              <a:spcBef>
                <a:spcPts val="0"/>
              </a:spcBef>
              <a:spcAft>
                <a:spcPts val="1200"/>
              </a:spcAft>
              <a:buFont typeface="+mj-lt"/>
              <a:buAutoNum type="arabicPeriod"/>
            </a:pPr>
            <a:r>
              <a:rPr lang="en-US" sz="2400" dirty="0" smtClean="0">
                <a:solidFill>
                  <a:srgbClr val="8D9C36"/>
                </a:solidFill>
                <a:latin typeface="Century Gothic"/>
                <a:ea typeface="Calibri"/>
                <a:cs typeface="Century Gothic"/>
              </a:rPr>
              <a:t>Standards of Conduct Matter</a:t>
            </a:r>
          </a:p>
          <a:p>
            <a:pPr marL="457200" marR="0" indent="-457200">
              <a:lnSpc>
                <a:spcPct val="115000"/>
              </a:lnSpc>
              <a:spcBef>
                <a:spcPts val="0"/>
              </a:spcBef>
              <a:spcAft>
                <a:spcPts val="1200"/>
              </a:spcAft>
              <a:buFont typeface="+mj-lt"/>
              <a:buAutoNum type="arabicPeriod"/>
            </a:pPr>
            <a:r>
              <a:rPr lang="en-US" sz="2400" spc="-20" dirty="0" smtClean="0">
                <a:solidFill>
                  <a:srgbClr val="8D9C36"/>
                </a:solidFill>
                <a:latin typeface="Century Gothic"/>
                <a:ea typeface="Calibri"/>
                <a:cs typeface="Century Gothic"/>
              </a:rPr>
              <a:t>UN Standards of Conduct</a:t>
            </a:r>
          </a:p>
          <a:p>
            <a:pPr marL="457200" marR="0" indent="-457200">
              <a:lnSpc>
                <a:spcPct val="115000"/>
              </a:lnSpc>
              <a:spcBef>
                <a:spcPts val="0"/>
              </a:spcBef>
              <a:spcAft>
                <a:spcPts val="1200"/>
              </a:spcAft>
              <a:buFont typeface="+mj-lt"/>
              <a:buAutoNum type="arabicPeriod"/>
            </a:pPr>
            <a:r>
              <a:rPr lang="en-US" sz="2400" spc="-20" dirty="0" smtClean="0">
                <a:solidFill>
                  <a:srgbClr val="8D9C36"/>
                </a:solidFill>
                <a:latin typeface="Century Gothic"/>
                <a:ea typeface="Calibri"/>
                <a:cs typeface="Century Gothic"/>
              </a:rPr>
              <a:t>Immunities and Privileges</a:t>
            </a:r>
          </a:p>
          <a:p>
            <a:pPr marL="457200" marR="0" indent="-457200">
              <a:lnSpc>
                <a:spcPct val="115000"/>
              </a:lnSpc>
              <a:spcBef>
                <a:spcPts val="0"/>
              </a:spcBef>
              <a:spcAft>
                <a:spcPts val="1200"/>
              </a:spcAft>
              <a:buFont typeface="+mj-lt"/>
              <a:buAutoNum type="arabicPeriod"/>
            </a:pPr>
            <a:r>
              <a:rPr lang="en-US" sz="2400" spc="-20" dirty="0" smtClean="0">
                <a:solidFill>
                  <a:srgbClr val="8D9C36"/>
                </a:solidFill>
                <a:latin typeface="Century Gothic"/>
                <a:ea typeface="Calibri"/>
                <a:cs typeface="Century Gothic"/>
              </a:rPr>
              <a:t>Misconduct</a:t>
            </a:r>
          </a:p>
          <a:p>
            <a:pPr marL="457200" marR="0" indent="-457200">
              <a:lnSpc>
                <a:spcPct val="115000"/>
              </a:lnSpc>
              <a:spcBef>
                <a:spcPts val="0"/>
              </a:spcBef>
              <a:spcAft>
                <a:spcPts val="1200"/>
              </a:spcAft>
              <a:buFont typeface="+mj-lt"/>
              <a:buAutoNum type="arabicPeriod"/>
            </a:pPr>
            <a:r>
              <a:rPr lang="en-US" sz="2400" spc="-20" dirty="0" smtClean="0">
                <a:solidFill>
                  <a:srgbClr val="8D9C36"/>
                </a:solidFill>
                <a:latin typeface="Century Gothic"/>
                <a:ea typeface="Calibri"/>
                <a:cs typeface="Century Gothic"/>
              </a:rPr>
              <a:t>Consequences of Misconduct</a:t>
            </a:r>
          </a:p>
          <a:p>
            <a:pPr marL="457200" marR="0" indent="-457200">
              <a:lnSpc>
                <a:spcPct val="115000"/>
              </a:lnSpc>
              <a:spcBef>
                <a:spcPts val="0"/>
              </a:spcBef>
              <a:spcAft>
                <a:spcPts val="1200"/>
              </a:spcAft>
              <a:buFont typeface="+mj-lt"/>
              <a:buAutoNum type="arabicPeriod"/>
            </a:pPr>
            <a:r>
              <a:rPr lang="en-US" sz="2400" spc="-20" dirty="0" smtClean="0">
                <a:solidFill>
                  <a:srgbClr val="8D9C36"/>
                </a:solidFill>
                <a:latin typeface="Century Gothic"/>
                <a:ea typeface="Calibri"/>
                <a:cs typeface="Century Gothic"/>
              </a:rPr>
              <a:t>Reporting and Investigation of Misconduct</a:t>
            </a:r>
          </a:p>
          <a:p>
            <a:pPr marL="457200" marR="0" indent="-457200">
              <a:lnSpc>
                <a:spcPct val="115000"/>
              </a:lnSpc>
              <a:spcBef>
                <a:spcPts val="0"/>
              </a:spcBef>
              <a:spcAft>
                <a:spcPts val="1200"/>
              </a:spcAft>
              <a:buFont typeface="+mj-lt"/>
              <a:buAutoNum type="arabicPeriod"/>
            </a:pPr>
            <a:r>
              <a:rPr lang="en-US" sz="2400" spc="-20" dirty="0" smtClean="0">
                <a:solidFill>
                  <a:srgbClr val="8D9C36"/>
                </a:solidFill>
                <a:latin typeface="Century Gothic"/>
                <a:ea typeface="Calibri"/>
                <a:cs typeface="Century Gothic"/>
              </a:rPr>
              <a:t>Responsibility for Conduct</a:t>
            </a:r>
          </a:p>
          <a:p>
            <a:pPr marL="457200" marR="0" indent="-457200">
              <a:lnSpc>
                <a:spcPct val="115000"/>
              </a:lnSpc>
              <a:spcBef>
                <a:spcPts val="0"/>
              </a:spcBef>
              <a:spcAft>
                <a:spcPts val="1200"/>
              </a:spcAft>
              <a:buFont typeface="+mj-lt"/>
              <a:buAutoNum type="arabicPeriod"/>
            </a:pPr>
            <a:r>
              <a:rPr lang="en-US" sz="2400" spc="-20" dirty="0" smtClean="0">
                <a:solidFill>
                  <a:srgbClr val="8D9C36"/>
                </a:solidFill>
                <a:latin typeface="Century Gothic"/>
                <a:ea typeface="Calibri"/>
                <a:cs typeface="Century Gothic"/>
              </a:rPr>
              <a:t>Built on Core Values and Competencies</a:t>
            </a:r>
          </a:p>
          <a:p>
            <a:pPr marL="457200" marR="0" indent="-457200">
              <a:lnSpc>
                <a:spcPct val="115000"/>
              </a:lnSpc>
              <a:spcBef>
                <a:spcPts val="0"/>
              </a:spcBef>
              <a:spcAft>
                <a:spcPts val="1800"/>
              </a:spcAft>
              <a:buFont typeface="+mj-lt"/>
              <a:buAutoNum type="arabicPeriod"/>
            </a:pPr>
            <a:endParaRPr lang="en-US" sz="2400" dirty="0">
              <a:solidFill>
                <a:srgbClr val="8D9C36"/>
              </a:solidFill>
              <a:latin typeface="Century Gothic"/>
              <a:ea typeface="Calibri"/>
              <a:cs typeface="Century Gothic"/>
            </a:endParaRPr>
          </a:p>
        </p:txBody>
      </p:sp>
      <p:sp>
        <p:nvSpPr>
          <p:cNvPr id="6" name="TextBox 5"/>
          <p:cNvSpPr txBox="1"/>
          <p:nvPr/>
        </p:nvSpPr>
        <p:spPr>
          <a:xfrm>
            <a:off x="2133600" y="6400800"/>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pic>
        <p:nvPicPr>
          <p:cNvPr id="7" name="Picture 6"/>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Tree>
    <p:extLst>
      <p:ext uri="{BB962C8B-B14F-4D97-AF65-F5344CB8AC3E}">
        <p14:creationId xmlns:p14="http://schemas.microsoft.com/office/powerpoint/2010/main" val="35180998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304800"/>
            <a:ext cx="8229600" cy="990600"/>
          </a:xfrm>
          <a:prstGeom prst="rect">
            <a:avLst/>
          </a:prstGeom>
          <a:ln>
            <a:noFill/>
          </a:ln>
        </p:spPr>
        <p:style>
          <a:lnRef idx="2">
            <a:schemeClr val="dk1"/>
          </a:lnRef>
          <a:fillRef idx="1">
            <a:schemeClr val="lt1"/>
          </a:fillRef>
          <a:effectRef idx="0">
            <a:schemeClr val="dk1"/>
          </a:effectRef>
          <a:fontRef idx="minor">
            <a:schemeClr val="dk1"/>
          </a:fontRef>
        </p:style>
        <p:txBody>
          <a:bodyPr rtlCol="0" anchor="t"/>
          <a:lstStyle/>
          <a:p>
            <a:pPr marL="176213" algn="ctr">
              <a:spcAft>
                <a:spcPts val="600"/>
              </a:spcAft>
            </a:pPr>
            <a:r>
              <a:rPr lang="en-US" sz="2800" b="1" dirty="0" smtClean="0">
                <a:solidFill>
                  <a:srgbClr val="002060"/>
                </a:solidFill>
                <a:latin typeface="Century Gothic"/>
                <a:cs typeface="Century Gothic"/>
              </a:rPr>
              <a:t>Standards of Conduct Matter</a:t>
            </a:r>
          </a:p>
        </p:txBody>
      </p:sp>
      <p:sp>
        <p:nvSpPr>
          <p:cNvPr id="6" name="TextBox 5"/>
          <p:cNvSpPr txBox="1"/>
          <p:nvPr/>
        </p:nvSpPr>
        <p:spPr>
          <a:xfrm>
            <a:off x="914400" y="1671935"/>
            <a:ext cx="7391400" cy="2092881"/>
          </a:xfrm>
          <a:prstGeom prst="rect">
            <a:avLst/>
          </a:prstGeom>
          <a:noFill/>
        </p:spPr>
        <p:txBody>
          <a:bodyPr wrap="square" rtlCol="0">
            <a:spAutoFit/>
          </a:bodyPr>
          <a:lstStyle/>
          <a:p>
            <a:pPr marL="342900" indent="-342900">
              <a:spcAft>
                <a:spcPts val="600"/>
              </a:spcAft>
              <a:buFont typeface="Wingdings" charset="2"/>
              <a:buChar char="§"/>
            </a:pPr>
            <a:r>
              <a:rPr lang="en-US" sz="2400" dirty="0" smtClean="0">
                <a:latin typeface="Century Gothic"/>
                <a:cs typeface="Century Gothic"/>
              </a:rPr>
              <a:t>Your conduct represents the UN</a:t>
            </a:r>
          </a:p>
          <a:p>
            <a:pPr marL="342900" indent="-342900">
              <a:spcAft>
                <a:spcPts val="600"/>
              </a:spcAft>
              <a:buFont typeface="Wingdings" charset="2"/>
              <a:buChar char="§"/>
            </a:pPr>
            <a:r>
              <a:rPr lang="en-US" sz="2400" dirty="0" smtClean="0">
                <a:latin typeface="Century Gothic"/>
                <a:cs typeface="Century Gothic"/>
              </a:rPr>
              <a:t>You should not hinder or jeopardize the mandate</a:t>
            </a:r>
          </a:p>
          <a:p>
            <a:pPr marL="342900" indent="-342900">
              <a:spcAft>
                <a:spcPts val="600"/>
              </a:spcAft>
              <a:buFont typeface="Wingdings" charset="2"/>
              <a:buChar char="§"/>
            </a:pPr>
            <a:r>
              <a:rPr lang="en-US" sz="2400" dirty="0" smtClean="0">
                <a:latin typeface="Century Gothic"/>
                <a:cs typeface="Century Gothic"/>
              </a:rPr>
              <a:t>You should not become a safety and security risk</a:t>
            </a:r>
          </a:p>
        </p:txBody>
      </p:sp>
      <p:pic>
        <p:nvPicPr>
          <p:cNvPr id="13" name="Picture 12"/>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11" name="Slide Number Placeholder 2"/>
          <p:cNvSpPr>
            <a:spLocks noGrp="1"/>
          </p:cNvSpPr>
          <p:nvPr>
            <p:ph type="sldNum" sz="quarter" idx="12"/>
          </p:nvPr>
        </p:nvSpPr>
        <p:spPr>
          <a:xfrm>
            <a:off x="6553200" y="6416674"/>
            <a:ext cx="2133600" cy="307212"/>
          </a:xfrm>
        </p:spPr>
        <p:txBody>
          <a:bodyPr/>
          <a:lstStyle/>
          <a:p>
            <a:r>
              <a:rPr lang="en-US" sz="1400" dirty="0">
                <a:latin typeface="Century Gothic"/>
                <a:cs typeface="Century Gothic"/>
              </a:rPr>
              <a:t>1</a:t>
            </a:r>
          </a:p>
        </p:txBody>
      </p:sp>
      <p:sp>
        <p:nvSpPr>
          <p:cNvPr id="14" name="TextBox 13"/>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pic>
        <p:nvPicPr>
          <p:cNvPr id="8" name="Picture 2" descr="F:\CPTM END\CPTM Slides Content\C and 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9700" y="3897313"/>
            <a:ext cx="6324600" cy="25034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98078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304800"/>
            <a:ext cx="8229600" cy="990600"/>
          </a:xfrm>
          <a:prstGeom prst="rect">
            <a:avLst/>
          </a:prstGeom>
          <a:ln>
            <a:noFill/>
          </a:ln>
        </p:spPr>
        <p:style>
          <a:lnRef idx="2">
            <a:schemeClr val="dk1"/>
          </a:lnRef>
          <a:fillRef idx="1">
            <a:schemeClr val="lt1"/>
          </a:fillRef>
          <a:effectRef idx="0">
            <a:schemeClr val="dk1"/>
          </a:effectRef>
          <a:fontRef idx="minor">
            <a:schemeClr val="dk1"/>
          </a:fontRef>
        </p:style>
        <p:txBody>
          <a:bodyPr rtlCol="0" anchor="t"/>
          <a:lstStyle/>
          <a:p>
            <a:pPr marL="176213" algn="ctr">
              <a:spcAft>
                <a:spcPts val="600"/>
              </a:spcAft>
            </a:pPr>
            <a:r>
              <a:rPr lang="en-US" sz="2800" b="1" dirty="0" smtClean="0">
                <a:solidFill>
                  <a:srgbClr val="002060"/>
                </a:solidFill>
                <a:latin typeface="Century Gothic"/>
                <a:cs typeface="Century Gothic"/>
              </a:rPr>
              <a:t>UN Standards of Conduct </a:t>
            </a:r>
          </a:p>
        </p:txBody>
      </p:sp>
      <p:sp>
        <p:nvSpPr>
          <p:cNvPr id="6" name="TextBox 5"/>
          <p:cNvSpPr txBox="1"/>
          <p:nvPr/>
        </p:nvSpPr>
        <p:spPr>
          <a:xfrm>
            <a:off x="914400" y="1671935"/>
            <a:ext cx="7391400" cy="4016484"/>
          </a:xfrm>
          <a:prstGeom prst="rect">
            <a:avLst/>
          </a:prstGeom>
          <a:noFill/>
        </p:spPr>
        <p:txBody>
          <a:bodyPr wrap="square" rtlCol="0">
            <a:spAutoFit/>
          </a:bodyPr>
          <a:lstStyle/>
          <a:p>
            <a:pPr marL="342900" indent="-342900">
              <a:spcAft>
                <a:spcPts val="600"/>
              </a:spcAft>
              <a:buFont typeface="Wingdings" charset="2"/>
              <a:buChar char="§"/>
            </a:pPr>
            <a:r>
              <a:rPr lang="en-US" sz="2400" dirty="0" smtClean="0">
                <a:latin typeface="Century Gothic"/>
                <a:cs typeface="Century Gothic"/>
              </a:rPr>
              <a:t>Three principles underpin UN standards of conduct.  They are based on UN Core Values and competencies:</a:t>
            </a:r>
          </a:p>
          <a:p>
            <a:pPr marL="914400" lvl="1" indent="-563563">
              <a:spcAft>
                <a:spcPts val="600"/>
              </a:spcAft>
              <a:buFont typeface="+mj-lt"/>
              <a:buAutoNum type="arabicPeriod"/>
            </a:pPr>
            <a:r>
              <a:rPr lang="en-US" sz="2400" dirty="0" smtClean="0">
                <a:latin typeface="Century Gothic"/>
                <a:cs typeface="Century Gothic"/>
              </a:rPr>
              <a:t>Highest standards of efficiency, competence and integrity</a:t>
            </a:r>
          </a:p>
          <a:p>
            <a:pPr marL="914400" lvl="1" indent="-563563">
              <a:spcAft>
                <a:spcPts val="600"/>
              </a:spcAft>
              <a:buFont typeface="+mj-lt"/>
              <a:buAutoNum type="arabicPeriod"/>
            </a:pPr>
            <a:r>
              <a:rPr lang="en-US" sz="2400" dirty="0" smtClean="0">
                <a:latin typeface="Century Gothic"/>
                <a:cs typeface="Century Gothic"/>
              </a:rPr>
              <a:t>Zero tolerance policy on sexual exploitation and abuse</a:t>
            </a:r>
          </a:p>
          <a:p>
            <a:pPr marL="914400" lvl="1" indent="-563563">
              <a:spcAft>
                <a:spcPts val="600"/>
              </a:spcAft>
              <a:buFont typeface="+mj-lt"/>
              <a:buAutoNum type="arabicPeriod"/>
            </a:pPr>
            <a:r>
              <a:rPr lang="en-US" sz="2400" dirty="0" smtClean="0">
                <a:latin typeface="Century Gothic"/>
                <a:cs typeface="Century Gothic"/>
              </a:rPr>
              <a:t>Accountability of those in command or authority who fail to enforce the standards of conduct</a:t>
            </a:r>
          </a:p>
        </p:txBody>
      </p:sp>
      <p:pic>
        <p:nvPicPr>
          <p:cNvPr id="13" name="Picture 12"/>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11" name="Slide Number Placeholder 2"/>
          <p:cNvSpPr>
            <a:spLocks noGrp="1"/>
          </p:cNvSpPr>
          <p:nvPr>
            <p:ph type="sldNum" sz="quarter" idx="12"/>
          </p:nvPr>
        </p:nvSpPr>
        <p:spPr>
          <a:xfrm>
            <a:off x="6553200" y="6416674"/>
            <a:ext cx="2133600" cy="307212"/>
          </a:xfrm>
        </p:spPr>
        <p:txBody>
          <a:bodyPr/>
          <a:lstStyle/>
          <a:p>
            <a:r>
              <a:rPr lang="en-US" sz="1400" dirty="0">
                <a:latin typeface="Century Gothic"/>
                <a:cs typeface="Century Gothic"/>
              </a:rPr>
              <a:t>2</a:t>
            </a:r>
          </a:p>
        </p:txBody>
      </p:sp>
      <p:sp>
        <p:nvSpPr>
          <p:cNvPr id="14" name="TextBox 13"/>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spTree>
    <p:extLst>
      <p:ext uri="{BB962C8B-B14F-4D97-AF65-F5344CB8AC3E}">
        <p14:creationId xmlns:p14="http://schemas.microsoft.com/office/powerpoint/2010/main" val="706740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914400" y="1066800"/>
            <a:ext cx="7391400" cy="523220"/>
          </a:xfrm>
          <a:prstGeom prst="rect">
            <a:avLst/>
          </a:prstGeom>
          <a:noFill/>
        </p:spPr>
        <p:txBody>
          <a:bodyPr wrap="square" rtlCol="0">
            <a:spAutoFit/>
          </a:bodyPr>
          <a:lstStyle/>
          <a:p>
            <a:pPr>
              <a:spcAft>
                <a:spcPts val="1200"/>
              </a:spcAft>
            </a:pPr>
            <a:r>
              <a:rPr lang="en-US" sz="2800" dirty="0" smtClean="0">
                <a:solidFill>
                  <a:srgbClr val="8D9C36"/>
                </a:solidFill>
                <a:latin typeface="Century Gothic"/>
                <a:cs typeface="Century Gothic"/>
              </a:rPr>
              <a:t>Sources for Civilians</a:t>
            </a:r>
            <a:endParaRPr lang="en-US" sz="2800" dirty="0">
              <a:solidFill>
                <a:srgbClr val="8D9C36"/>
              </a:solidFill>
              <a:latin typeface="Century Gothic"/>
              <a:cs typeface="Century Gothic"/>
            </a:endParaRPr>
          </a:p>
        </p:txBody>
      </p:sp>
      <p:pic>
        <p:nvPicPr>
          <p:cNvPr id="7" name="Picture 6"/>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9" name="Slide Number Placeholder 2"/>
          <p:cNvSpPr>
            <a:spLocks noGrp="1"/>
          </p:cNvSpPr>
          <p:nvPr>
            <p:ph type="sldNum" sz="quarter" idx="12"/>
          </p:nvPr>
        </p:nvSpPr>
        <p:spPr>
          <a:xfrm>
            <a:off x="6553200" y="6416674"/>
            <a:ext cx="2133600" cy="307212"/>
          </a:xfrm>
        </p:spPr>
        <p:txBody>
          <a:bodyPr/>
          <a:lstStyle/>
          <a:p>
            <a:r>
              <a:rPr lang="en-US" sz="1400" dirty="0" smtClean="0">
                <a:latin typeface="Century Gothic"/>
                <a:cs typeface="Century Gothic"/>
              </a:rPr>
              <a:t>3</a:t>
            </a:r>
            <a:endParaRPr lang="en-US" sz="1400" dirty="0">
              <a:latin typeface="Century Gothic"/>
              <a:cs typeface="Century Gothic"/>
            </a:endParaRPr>
          </a:p>
        </p:txBody>
      </p:sp>
      <p:sp>
        <p:nvSpPr>
          <p:cNvPr id="10" name="TextBox 9"/>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graphicFrame>
        <p:nvGraphicFramePr>
          <p:cNvPr id="2" name="Table 1"/>
          <p:cNvGraphicFramePr>
            <a:graphicFrameLocks noGrp="1"/>
          </p:cNvGraphicFramePr>
          <p:nvPr>
            <p:extLst/>
          </p:nvPr>
        </p:nvGraphicFramePr>
        <p:xfrm>
          <a:off x="609600" y="2057400"/>
          <a:ext cx="7924800" cy="4023360"/>
        </p:xfrm>
        <a:graphic>
          <a:graphicData uri="http://schemas.openxmlformats.org/drawingml/2006/table">
            <a:tbl>
              <a:tblPr firstRow="1" bandRow="1">
                <a:tableStyleId>{5C22544A-7EE6-4342-B048-85BDC9FD1C3A}</a:tableStyleId>
              </a:tblPr>
              <a:tblGrid>
                <a:gridCol w="7924800"/>
              </a:tblGrid>
              <a:tr h="370840">
                <a:tc>
                  <a:txBody>
                    <a:bodyPr/>
                    <a:lstStyle/>
                    <a:p>
                      <a:r>
                        <a:rPr lang="en-US" sz="1800" dirty="0" smtClean="0">
                          <a:solidFill>
                            <a:schemeClr val="tx1"/>
                          </a:solidFill>
                          <a:latin typeface="Century Gothic"/>
                          <a:cs typeface="Century Gothic"/>
                        </a:rPr>
                        <a:t>For Civilian Staff</a:t>
                      </a:r>
                      <a:r>
                        <a:rPr lang="en-US" sz="1800" baseline="0" dirty="0" smtClean="0">
                          <a:solidFill>
                            <a:schemeClr val="tx1"/>
                          </a:solidFill>
                          <a:latin typeface="Century Gothic"/>
                          <a:cs typeface="Century Gothic"/>
                        </a:rPr>
                        <a:t> </a:t>
                      </a:r>
                    </a:p>
                    <a:p>
                      <a:r>
                        <a:rPr lang="en-US" sz="1800" b="0" baseline="0" dirty="0" smtClean="0">
                          <a:solidFill>
                            <a:schemeClr val="tx1"/>
                          </a:solidFill>
                          <a:latin typeface="Century Gothic"/>
                          <a:cs typeface="Century Gothic"/>
                        </a:rPr>
                        <a:t>(including UN staff members, UNVs, consultants and contractors)</a:t>
                      </a:r>
                      <a:endParaRPr lang="en-US" sz="1800" b="0" dirty="0">
                        <a:solidFill>
                          <a:schemeClr val="tx1"/>
                        </a:solidFill>
                        <a:latin typeface="Century Gothic"/>
                        <a:cs typeface="Century Gothic"/>
                      </a:endParaRPr>
                    </a:p>
                  </a:txBody>
                  <a:tcPr>
                    <a:solidFill>
                      <a:srgbClr val="8EB4E3"/>
                    </a:solidFill>
                  </a:tcPr>
                </a:tc>
              </a:tr>
              <a:tr h="370840">
                <a:tc>
                  <a:txBody>
                    <a:bodyPr/>
                    <a:lstStyle/>
                    <a:p>
                      <a:pPr marL="342900" indent="-342900">
                        <a:buFont typeface="Wingdings" charset="2"/>
                        <a:buChar char="§"/>
                      </a:pPr>
                      <a:r>
                        <a:rPr lang="en-US" sz="1800" dirty="0" smtClean="0">
                          <a:latin typeface="Century Gothic"/>
                          <a:cs typeface="Century Gothic"/>
                        </a:rPr>
                        <a:t>UN Charter</a:t>
                      </a:r>
                    </a:p>
                    <a:p>
                      <a:pPr marL="342900" indent="-342900">
                        <a:buFont typeface="Wingdings" charset="2"/>
                        <a:buChar char="§"/>
                      </a:pPr>
                      <a:r>
                        <a:rPr lang="en-US" sz="1800" dirty="0" smtClean="0">
                          <a:latin typeface="Century Gothic"/>
                          <a:cs typeface="Century Gothic"/>
                        </a:rPr>
                        <a:t>UN Staff Regulations and Rules</a:t>
                      </a:r>
                    </a:p>
                    <a:p>
                      <a:pPr marL="342900" indent="-342900">
                        <a:buFont typeface="Wingdings" charset="2"/>
                        <a:buChar char="§"/>
                      </a:pPr>
                      <a:r>
                        <a:rPr lang="en-US" sz="1800" dirty="0" smtClean="0">
                          <a:latin typeface="Century Gothic"/>
                          <a:cs typeface="Century Gothic"/>
                        </a:rPr>
                        <a:t>UN Financial Regulations and Rules</a:t>
                      </a:r>
                    </a:p>
                    <a:p>
                      <a:pPr marL="342900" indent="-342900">
                        <a:buFont typeface="Wingdings" charset="2"/>
                        <a:buChar char="§"/>
                      </a:pPr>
                      <a:r>
                        <a:rPr lang="en-US" sz="1800" dirty="0" smtClean="0">
                          <a:latin typeface="Century Gothic"/>
                          <a:cs typeface="Century Gothic"/>
                        </a:rPr>
                        <a:t>Status, basic rights</a:t>
                      </a:r>
                      <a:r>
                        <a:rPr lang="en-US" sz="1800" baseline="0" dirty="0" smtClean="0">
                          <a:latin typeface="Century Gothic"/>
                          <a:cs typeface="Century Gothic"/>
                        </a:rPr>
                        <a:t> and duties of UN staff members (ST/SGB/2002/13)</a:t>
                      </a:r>
                    </a:p>
                    <a:p>
                      <a:pPr marL="342900" indent="-342900">
                        <a:buFont typeface="Wingdings" charset="2"/>
                        <a:buChar char="§"/>
                      </a:pPr>
                      <a:r>
                        <a:rPr lang="en-US" sz="1800" baseline="0" dirty="0" smtClean="0">
                          <a:latin typeface="Century Gothic"/>
                          <a:cs typeface="Century Gothic"/>
                        </a:rPr>
                        <a:t>Measures for protection from sexual exploitation and sexual abuse (ST/SGB/2003/13)</a:t>
                      </a:r>
                    </a:p>
                    <a:p>
                      <a:pPr marL="342900" indent="-342900">
                        <a:buFont typeface="Wingdings" charset="2"/>
                        <a:buChar char="§"/>
                      </a:pPr>
                      <a:r>
                        <a:rPr lang="en-US" sz="1800" baseline="0" dirty="0" smtClean="0">
                          <a:latin typeface="Century Gothic"/>
                          <a:cs typeface="Century Gothic"/>
                        </a:rPr>
                        <a:t>Prohibition of discrimination, harassment, including sexual harassment and abuse of authority (ST/SGB/2008/5)</a:t>
                      </a:r>
                    </a:p>
                    <a:p>
                      <a:pPr marL="342900" indent="-342900">
                        <a:buFont typeface="Wingdings" charset="2"/>
                        <a:buChar char="§"/>
                      </a:pPr>
                      <a:r>
                        <a:rPr lang="en-US" sz="1800" baseline="0" dirty="0" smtClean="0">
                          <a:latin typeface="Century Gothic"/>
                          <a:cs typeface="Century Gothic"/>
                        </a:rPr>
                        <a:t>Other Administrative issuances, including on the use of information and communication technology (e.g. pornography, gambling)</a:t>
                      </a:r>
                    </a:p>
                    <a:p>
                      <a:pPr marL="342900" indent="-342900">
                        <a:buFont typeface="Wingdings" charset="2"/>
                        <a:buChar char="§"/>
                      </a:pPr>
                      <a:r>
                        <a:rPr lang="en-US" sz="1800" baseline="0" dirty="0" smtClean="0">
                          <a:latin typeface="Century Gothic"/>
                          <a:cs typeface="Century Gothic"/>
                        </a:rPr>
                        <a:t>SOFA/SOMA</a:t>
                      </a:r>
                      <a:endParaRPr lang="en-US" sz="1800" dirty="0">
                        <a:latin typeface="Century Gothic"/>
                        <a:cs typeface="Century Gothic"/>
                      </a:endParaRPr>
                    </a:p>
                  </a:txBody>
                  <a:tcPr>
                    <a:solidFill>
                      <a:srgbClr val="DCE6F2"/>
                    </a:solidFill>
                  </a:tcPr>
                </a:tc>
              </a:tr>
            </a:tbl>
          </a:graphicData>
        </a:graphic>
      </p:graphicFrame>
    </p:spTree>
    <p:extLst>
      <p:ext uri="{BB962C8B-B14F-4D97-AF65-F5344CB8AC3E}">
        <p14:creationId xmlns:p14="http://schemas.microsoft.com/office/powerpoint/2010/main" val="17870871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914400" y="1066800"/>
            <a:ext cx="7391400" cy="523220"/>
          </a:xfrm>
          <a:prstGeom prst="rect">
            <a:avLst/>
          </a:prstGeom>
          <a:noFill/>
        </p:spPr>
        <p:txBody>
          <a:bodyPr wrap="square" rtlCol="0">
            <a:spAutoFit/>
          </a:bodyPr>
          <a:lstStyle/>
          <a:p>
            <a:pPr>
              <a:spcAft>
                <a:spcPts val="1200"/>
              </a:spcAft>
            </a:pPr>
            <a:r>
              <a:rPr lang="en-US" sz="2800" dirty="0" smtClean="0">
                <a:solidFill>
                  <a:srgbClr val="8D9C36"/>
                </a:solidFill>
                <a:latin typeface="Century Gothic"/>
                <a:cs typeface="Century Gothic"/>
              </a:rPr>
              <a:t>Sources for Police and Military</a:t>
            </a:r>
            <a:endParaRPr lang="en-US" sz="2800" dirty="0">
              <a:solidFill>
                <a:srgbClr val="8D9C36"/>
              </a:solidFill>
              <a:latin typeface="Century Gothic"/>
              <a:cs typeface="Century Gothic"/>
            </a:endParaRPr>
          </a:p>
        </p:txBody>
      </p:sp>
      <p:pic>
        <p:nvPicPr>
          <p:cNvPr id="7" name="Picture 6"/>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5338" y="76200"/>
            <a:ext cx="600462" cy="509981"/>
          </a:xfrm>
          <a:prstGeom prst="rect">
            <a:avLst/>
          </a:prstGeom>
        </p:spPr>
      </p:pic>
      <p:sp>
        <p:nvSpPr>
          <p:cNvPr id="9" name="Slide Number Placeholder 2"/>
          <p:cNvSpPr>
            <a:spLocks noGrp="1"/>
          </p:cNvSpPr>
          <p:nvPr>
            <p:ph type="sldNum" sz="quarter" idx="12"/>
          </p:nvPr>
        </p:nvSpPr>
        <p:spPr>
          <a:xfrm>
            <a:off x="6553200" y="6416674"/>
            <a:ext cx="2133600" cy="307212"/>
          </a:xfrm>
        </p:spPr>
        <p:txBody>
          <a:bodyPr/>
          <a:lstStyle/>
          <a:p>
            <a:r>
              <a:rPr lang="en-US" sz="1400" dirty="0">
                <a:latin typeface="Century Gothic"/>
                <a:cs typeface="Century Gothic"/>
              </a:rPr>
              <a:t>4</a:t>
            </a:r>
          </a:p>
        </p:txBody>
      </p:sp>
      <p:sp>
        <p:nvSpPr>
          <p:cNvPr id="10" name="TextBox 9"/>
          <p:cNvSpPr txBox="1"/>
          <p:nvPr/>
        </p:nvSpPr>
        <p:spPr>
          <a:xfrm>
            <a:off x="2133600" y="6416675"/>
            <a:ext cx="4876800" cy="307777"/>
          </a:xfrm>
          <a:prstGeom prst="rect">
            <a:avLst/>
          </a:prstGeom>
          <a:noFill/>
        </p:spPr>
        <p:txBody>
          <a:bodyPr wrap="square" rtlCol="0">
            <a:spAutoFit/>
          </a:bodyPr>
          <a:lstStyle/>
          <a:p>
            <a:pPr algn="ctr"/>
            <a:r>
              <a:rPr lang="en-US" sz="1400" dirty="0">
                <a:solidFill>
                  <a:schemeClr val="bg1">
                    <a:lumMod val="50000"/>
                  </a:schemeClr>
                </a:solidFill>
                <a:latin typeface="Century Gothic"/>
                <a:cs typeface="Century Gothic"/>
              </a:rPr>
              <a:t>UN Core Pre-Deployment Training Materials 2016</a:t>
            </a:r>
          </a:p>
        </p:txBody>
      </p:sp>
      <p:graphicFrame>
        <p:nvGraphicFramePr>
          <p:cNvPr id="2" name="Table 1"/>
          <p:cNvGraphicFramePr>
            <a:graphicFrameLocks noGrp="1"/>
          </p:cNvGraphicFramePr>
          <p:nvPr>
            <p:extLst>
              <p:ext uri="{D42A27DB-BD31-4B8C-83A1-F6EECF244321}">
                <p14:modId xmlns:p14="http://schemas.microsoft.com/office/powerpoint/2010/main" val="1692521735"/>
              </p:ext>
            </p:extLst>
          </p:nvPr>
        </p:nvGraphicFramePr>
        <p:xfrm>
          <a:off x="609600" y="1752600"/>
          <a:ext cx="7924800" cy="4577080"/>
        </p:xfrm>
        <a:graphic>
          <a:graphicData uri="http://schemas.openxmlformats.org/drawingml/2006/table">
            <a:tbl>
              <a:tblPr firstRow="1" bandRow="1">
                <a:tableStyleId>{5C22544A-7EE6-4342-B048-85BDC9FD1C3A}</a:tableStyleId>
              </a:tblPr>
              <a:tblGrid>
                <a:gridCol w="7924800"/>
              </a:tblGrid>
              <a:tr h="370840">
                <a:tc>
                  <a:txBody>
                    <a:bodyPr/>
                    <a:lstStyle/>
                    <a:p>
                      <a:r>
                        <a:rPr lang="en-US" sz="1800" dirty="0" smtClean="0">
                          <a:solidFill>
                            <a:schemeClr val="tx1"/>
                          </a:solidFill>
                          <a:latin typeface="Century Gothic"/>
                          <a:cs typeface="Century Gothic"/>
                        </a:rPr>
                        <a:t>For Uniformed Personnel</a:t>
                      </a:r>
                      <a:endParaRPr lang="en-US" sz="1800" baseline="0" dirty="0" smtClean="0">
                        <a:solidFill>
                          <a:schemeClr val="tx1"/>
                        </a:solidFill>
                        <a:latin typeface="Century Gothic"/>
                        <a:cs typeface="Century Gothic"/>
                      </a:endParaRPr>
                    </a:p>
                  </a:txBody>
                  <a:tcPr>
                    <a:solidFill>
                      <a:srgbClr val="8EB4E3"/>
                    </a:solidFill>
                  </a:tcPr>
                </a:tc>
              </a:tr>
              <a:tr h="370840">
                <a:tc>
                  <a:txBody>
                    <a:bodyPr/>
                    <a:lstStyle/>
                    <a:p>
                      <a:pPr marL="342900" indent="-342900">
                        <a:buFont typeface="Wingdings" charset="2"/>
                        <a:buChar char="§"/>
                      </a:pPr>
                      <a:r>
                        <a:rPr lang="en-US" sz="1800" dirty="0" smtClean="0">
                          <a:latin typeface="Century Gothic"/>
                          <a:cs typeface="Century Gothic"/>
                        </a:rPr>
                        <a:t>UN Charter</a:t>
                      </a:r>
                    </a:p>
                    <a:p>
                      <a:pPr marL="342900" indent="-342900">
                        <a:buFont typeface="Wingdings" charset="2"/>
                        <a:buChar char="§"/>
                      </a:pPr>
                      <a:r>
                        <a:rPr lang="en-US" sz="1800" dirty="0" smtClean="0">
                          <a:latin typeface="Century Gothic"/>
                          <a:cs typeface="Century Gothic"/>
                        </a:rPr>
                        <a:t>Revised draft model Memorandum of Understanding between the UN and Troop Contributing Countries incorporating the annex “We are the UN Peacekeeping Personnel”</a:t>
                      </a:r>
                    </a:p>
                    <a:p>
                      <a:pPr marL="342900" indent="-342900">
                        <a:buFont typeface="Wingdings" charset="2"/>
                        <a:buChar char="§"/>
                      </a:pPr>
                      <a:r>
                        <a:rPr lang="en-US" sz="1800" dirty="0" smtClean="0">
                          <a:latin typeface="Century Gothic"/>
                          <a:cs typeface="Century Gothic"/>
                        </a:rPr>
                        <a:t>Status, basic rights and duties of officials other than Secretariat and experts on mission (ST/SGB/2002/9)</a:t>
                      </a:r>
                    </a:p>
                    <a:p>
                      <a:pPr marL="342900" indent="-342900">
                        <a:buFont typeface="Wingdings" charset="2"/>
                        <a:buChar char="§"/>
                      </a:pPr>
                      <a:r>
                        <a:rPr lang="en-US" sz="1800" dirty="0" smtClean="0">
                          <a:latin typeface="Century Gothic"/>
                          <a:cs typeface="Century Gothic"/>
                        </a:rPr>
                        <a:t>Measures for</a:t>
                      </a:r>
                      <a:r>
                        <a:rPr lang="en-US" sz="1800" baseline="0" dirty="0" smtClean="0">
                          <a:latin typeface="Century Gothic"/>
                          <a:cs typeface="Century Gothic"/>
                        </a:rPr>
                        <a:t> protection from sexual exploitation and sexual abuse (ST/SGB/2003/13)</a:t>
                      </a:r>
                    </a:p>
                    <a:p>
                      <a:pPr marL="342900" indent="-342900">
                        <a:buFont typeface="Wingdings" charset="2"/>
                        <a:buChar char="§"/>
                      </a:pPr>
                      <a:r>
                        <a:rPr lang="en-US" sz="1800" baseline="0" dirty="0" smtClean="0">
                          <a:latin typeface="Century Gothic"/>
                          <a:cs typeface="Century Gothic"/>
                        </a:rPr>
                        <a:t>Observance by United Nations forces of International Humanitarian Law (ST/SGB/1999/13)</a:t>
                      </a:r>
                    </a:p>
                    <a:p>
                      <a:pPr marL="342900" indent="-342900">
                        <a:buFont typeface="Wingdings" charset="2"/>
                        <a:buChar char="§"/>
                      </a:pPr>
                      <a:r>
                        <a:rPr lang="en-US" sz="1800" baseline="0" dirty="0" smtClean="0">
                          <a:latin typeface="Century Gothic"/>
                          <a:cs typeface="Century Gothic"/>
                        </a:rPr>
                        <a:t>Directives for Disciplinary Matters involving Civilian Police Officers and Military Observers (DPKO/MD/03/00994)</a:t>
                      </a:r>
                    </a:p>
                    <a:p>
                      <a:pPr marL="342900" indent="-342900">
                        <a:buFont typeface="Wingdings" charset="2"/>
                        <a:buChar char="§"/>
                      </a:pPr>
                      <a:r>
                        <a:rPr lang="en-US" sz="1800" baseline="0" dirty="0" smtClean="0">
                          <a:latin typeface="Century Gothic"/>
                          <a:cs typeface="Century Gothic"/>
                        </a:rPr>
                        <a:t>Ten Rules/Code of Personal Conduct for Blue Helmets</a:t>
                      </a:r>
                    </a:p>
                    <a:p>
                      <a:pPr marL="342900" indent="-342900">
                        <a:buFont typeface="Wingdings" charset="2"/>
                        <a:buChar char="§"/>
                      </a:pPr>
                      <a:r>
                        <a:rPr lang="en-US" sz="1800" baseline="0" dirty="0" smtClean="0">
                          <a:latin typeface="Century Gothic"/>
                          <a:cs typeface="Century Gothic"/>
                        </a:rPr>
                        <a:t>Other Administrative issuances, including use of information and communication technology (e.g. pornography, gambling)</a:t>
                      </a:r>
                      <a:endParaRPr lang="en-US" sz="1800" dirty="0">
                        <a:latin typeface="Century Gothic"/>
                        <a:cs typeface="Century Gothic"/>
                      </a:endParaRPr>
                    </a:p>
                  </a:txBody>
                  <a:tcPr>
                    <a:solidFill>
                      <a:srgbClr val="DCE6F2"/>
                    </a:solidFill>
                  </a:tcPr>
                </a:tc>
              </a:tr>
            </a:tbl>
          </a:graphicData>
        </a:graphic>
      </p:graphicFrame>
    </p:spTree>
    <p:extLst>
      <p:ext uri="{BB962C8B-B14F-4D97-AF65-F5344CB8AC3E}">
        <p14:creationId xmlns:p14="http://schemas.microsoft.com/office/powerpoint/2010/main" val="42172155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1486</Words>
  <Application>Microsoft Office PowerPoint</Application>
  <PresentationFormat>Bildschirmpräsentation (4:3)</PresentationFormat>
  <Paragraphs>212</Paragraphs>
  <Slides>28</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28</vt:i4>
      </vt:variant>
    </vt:vector>
  </HeadingPairs>
  <TitlesOfParts>
    <vt:vector size="34" baseType="lpstr">
      <vt:lpstr>Arial</vt:lpstr>
      <vt:lpstr>Calibri</vt:lpstr>
      <vt:lpstr>Century Gothic</vt:lpstr>
      <vt:lpstr>Times New Roman</vt:lpstr>
      <vt:lpstr>Wingdings</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Jenna</dc:creator>
  <cp:lastModifiedBy>Philipp Bovensiepen</cp:lastModifiedBy>
  <cp:revision>87</cp:revision>
  <dcterms:created xsi:type="dcterms:W3CDTF">2015-12-09T18:20:24Z</dcterms:created>
  <dcterms:modified xsi:type="dcterms:W3CDTF">2016-08-02T09:50:13Z</dcterms:modified>
</cp:coreProperties>
</file>