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9" r:id="rId3"/>
    <p:sldId id="260" r:id="rId4"/>
    <p:sldId id="261" r:id="rId5"/>
    <p:sldId id="262" r:id="rId6"/>
    <p:sldId id="257" r:id="rId7"/>
    <p:sldId id="346" r:id="rId8"/>
    <p:sldId id="361" r:id="rId9"/>
    <p:sldId id="362" r:id="rId10"/>
    <p:sldId id="319" r:id="rId11"/>
    <p:sldId id="363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282" r:id="rId32"/>
    <p:sldId id="280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0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50208-E63C-4FD5-82D7-3DACDF67ECC6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CA6F3C8-A1A6-4383-B4F9-865039668CB3}">
      <dgm:prSet phldrT="[Text]" custT="1"/>
      <dgm:spPr/>
      <dgm:t>
        <a:bodyPr/>
        <a:lstStyle/>
        <a:p>
          <a:pPr algn="ctr"/>
          <a:r>
            <a:rPr lang="en-US" altLang="en-US" sz="1800" dirty="0" smtClean="0">
              <a:latin typeface="Century Gothic" panose="020B0502020202020204" pitchFamily="34" charset="0"/>
            </a:rPr>
            <a:t>If victim is </a:t>
          </a:r>
          <a:r>
            <a:rPr lang="en-US" altLang="en-US" sz="1800" b="1" dirty="0" smtClean="0">
              <a:latin typeface="Century Gothic" panose="020B0502020202020204" pitchFamily="34" charset="0"/>
            </a:rPr>
            <a:t>RESPONSIVE</a:t>
          </a:r>
          <a:endParaRPr lang="en-GB" sz="1800" dirty="0">
            <a:latin typeface="Century Gothic" panose="020B0502020202020204" pitchFamily="34" charset="0"/>
          </a:endParaRPr>
        </a:p>
      </dgm:t>
    </dgm:pt>
    <dgm:pt modelId="{82F4A56B-70C7-4861-90A9-6A69EAF833E3}" type="parTrans" cxnId="{9FA49F01-DB3A-4DBA-B4E4-C0105479827B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3FC6D011-8606-4220-B0A1-BCF825D258D9}" type="sibTrans" cxnId="{9FA49F01-DB3A-4DBA-B4E4-C0105479827B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8DF5F6C2-18EA-4A2D-9FDE-6CD73BEC65B0}">
      <dgm:prSet phldrT="[Text]" custT="1"/>
      <dgm:spPr>
        <a:solidFill>
          <a:srgbClr val="8EB4E3"/>
        </a:solidFill>
      </dgm:spPr>
      <dgm:t>
        <a:bodyPr/>
        <a:lstStyle/>
        <a:p>
          <a:r>
            <a:rPr lang="en-US" altLang="en-US" sz="1800" dirty="0" smtClean="0">
              <a:solidFill>
                <a:srgbClr val="000000"/>
              </a:solidFill>
              <a:latin typeface="Century Gothic" panose="020B0502020202020204" pitchFamily="34" charset="0"/>
            </a:rPr>
            <a:t>Ask what injuries or difficulties</a:t>
          </a:r>
          <a:endParaRPr lang="en-GB" sz="1800" dirty="0">
            <a:solidFill>
              <a:srgbClr val="000000"/>
            </a:solidFill>
            <a:latin typeface="Century Gothic" panose="020B0502020202020204" pitchFamily="34" charset="0"/>
          </a:endParaRPr>
        </a:p>
      </dgm:t>
    </dgm:pt>
    <dgm:pt modelId="{F0781DB0-E320-4863-B377-709673714E46}" type="parTrans" cxnId="{7B3CB71F-E961-4778-8B75-048E49164930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73729992-424E-45A6-B64E-B9D977D088F5}" type="sibTrans" cxnId="{7B3CB71F-E961-4778-8B75-048E49164930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BA629062-D39D-414D-8A88-9930F21321B5}">
      <dgm:prSet phldrT="[Text]" custT="1"/>
      <dgm:spPr/>
      <dgm:t>
        <a:bodyPr/>
        <a:lstStyle/>
        <a:p>
          <a:pPr algn="ctr"/>
          <a:r>
            <a:rPr lang="en-US" altLang="en-US" sz="1800" dirty="0" smtClean="0">
              <a:latin typeface="Century Gothic" panose="020B0502020202020204" pitchFamily="34" charset="0"/>
            </a:rPr>
            <a:t>If victim is </a:t>
          </a:r>
          <a:r>
            <a:rPr lang="en-US" altLang="en-US" sz="1800" b="1" dirty="0" smtClean="0">
              <a:latin typeface="Century Gothic" panose="020B0502020202020204" pitchFamily="34" charset="0"/>
            </a:rPr>
            <a:t>UNRESPONSIVE </a:t>
          </a:r>
          <a:r>
            <a:rPr lang="en-US" altLang="en-US" sz="1800" dirty="0" smtClean="0">
              <a:latin typeface="Century Gothic" panose="020B0502020202020204" pitchFamily="34" charset="0"/>
            </a:rPr>
            <a:t> </a:t>
          </a:r>
          <a:endParaRPr lang="en-GB" sz="1800" dirty="0">
            <a:latin typeface="Century Gothic" panose="020B0502020202020204" pitchFamily="34" charset="0"/>
          </a:endParaRPr>
        </a:p>
      </dgm:t>
    </dgm:pt>
    <dgm:pt modelId="{833E2E0E-5BEB-410E-8BA0-32B483B9C97E}" type="parTrans" cxnId="{7645FB6F-527E-466A-BD73-A280CD343E9A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8FE8B6C9-7537-4832-93D5-E8A663928A71}" type="sibTrans" cxnId="{7645FB6F-527E-466A-BD73-A280CD343E9A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7AF16200-8EED-4B50-A864-9DF7D59A88FA}">
      <dgm:prSet phldrT="[Text]" custT="1"/>
      <dgm:spPr>
        <a:solidFill>
          <a:srgbClr val="8EB4E3"/>
        </a:solidFill>
      </dgm:spPr>
      <dgm:t>
        <a:bodyPr/>
        <a:lstStyle/>
        <a:p>
          <a:r>
            <a:rPr lang="en-US" altLang="en-US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Observe for obvious signs of injury or illness – check from head to toe</a:t>
          </a:r>
          <a:endParaRPr lang="en-GB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91CDEE8-4F27-4E99-9F9E-1DB2F848D427}" type="parTrans" cxnId="{00C5DCE2-199C-49F4-8384-FA1F5515057B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47A52596-091B-49B6-BD92-E8C02BA1CC37}" type="sibTrans" cxnId="{00C5DCE2-199C-49F4-8384-FA1F5515057B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DA5CB493-941D-4FC9-950C-76033AE8DDDC}">
      <dgm:prSet custT="1"/>
      <dgm:spPr>
        <a:solidFill>
          <a:srgbClr val="8EB4E3"/>
        </a:solidFill>
      </dgm:spPr>
      <dgm:t>
        <a:bodyPr/>
        <a:lstStyle/>
        <a:p>
          <a:r>
            <a:rPr lang="en-US" altLang="en-US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Provide First Aid/CPR</a:t>
          </a:r>
          <a:endParaRPr lang="en-US" altLang="en-US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6B8AF55-8D0F-4C4B-9D2C-5B41DF6B207B}" type="parTrans" cxnId="{5F64E1EE-1812-42CD-BA8E-E8BD180B11B8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EBBA981B-C43D-4399-8AB1-5014946F7723}" type="sibTrans" cxnId="{5F64E1EE-1812-42CD-BA8E-E8BD180B11B8}">
      <dgm:prSet/>
      <dgm:spPr/>
      <dgm:t>
        <a:bodyPr/>
        <a:lstStyle/>
        <a:p>
          <a:endParaRPr lang="en-GB" sz="1600">
            <a:latin typeface="Century Gothic" panose="020B0502020202020204" pitchFamily="34" charset="0"/>
          </a:endParaRPr>
        </a:p>
      </dgm:t>
    </dgm:pt>
    <dgm:pt modelId="{D5602245-337D-4636-947C-71F280280928}">
      <dgm:prSet phldrT="[Text]" custT="1"/>
      <dgm:spPr>
        <a:solidFill>
          <a:srgbClr val="8EB4E3"/>
        </a:solidFill>
      </dgm:spPr>
      <dgm:t>
        <a:bodyPr/>
        <a:lstStyle/>
        <a:p>
          <a:r>
            <a:rPr lang="en-US" altLang="en-US" sz="1800" dirty="0" smtClean="0">
              <a:solidFill>
                <a:srgbClr val="000000"/>
              </a:solidFill>
              <a:latin typeface="Century Gothic" panose="020B0502020202020204" pitchFamily="34" charset="0"/>
            </a:rPr>
            <a:t>Check and provide First Aid</a:t>
          </a:r>
          <a:endParaRPr lang="en-GB" sz="1800" dirty="0">
            <a:solidFill>
              <a:srgbClr val="000000"/>
            </a:solidFill>
            <a:latin typeface="Century Gothic" panose="020B0502020202020204" pitchFamily="34" charset="0"/>
          </a:endParaRPr>
        </a:p>
      </dgm:t>
    </dgm:pt>
    <dgm:pt modelId="{D4179AAB-27FB-4E2D-AE4F-E42235A4179A}" type="parTrans" cxnId="{5AE583AB-68A2-4062-B506-10E8D8CE9E70}">
      <dgm:prSet/>
      <dgm:spPr/>
      <dgm:t>
        <a:bodyPr/>
        <a:lstStyle/>
        <a:p>
          <a:endParaRPr lang="en-US"/>
        </a:p>
      </dgm:t>
    </dgm:pt>
    <dgm:pt modelId="{C1F56B28-9106-4053-86DA-EB723ECB6C5B}" type="sibTrans" cxnId="{5AE583AB-68A2-4062-B506-10E8D8CE9E70}">
      <dgm:prSet/>
      <dgm:spPr/>
      <dgm:t>
        <a:bodyPr/>
        <a:lstStyle/>
        <a:p>
          <a:endParaRPr lang="en-US"/>
        </a:p>
      </dgm:t>
    </dgm:pt>
    <dgm:pt modelId="{A4DDA666-2C0F-4051-88AA-4D0FEB0C0B29}" type="pres">
      <dgm:prSet presAssocID="{E6750208-E63C-4FD5-82D7-3DACDF67EC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531B82F-2366-49F3-AE3E-CF1E45109D0D}" type="pres">
      <dgm:prSet presAssocID="{3CA6F3C8-A1A6-4383-B4F9-865039668CB3}" presName="linNode" presStyleCnt="0"/>
      <dgm:spPr/>
    </dgm:pt>
    <dgm:pt modelId="{85EB3B84-4B00-4FF7-9C2D-44A3792C42A3}" type="pres">
      <dgm:prSet presAssocID="{3CA6F3C8-A1A6-4383-B4F9-865039668CB3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434952-ECA4-46B9-8793-2FECBAB666A1}" type="pres">
      <dgm:prSet presAssocID="{3CA6F3C8-A1A6-4383-B4F9-865039668CB3}" presName="bracket" presStyleLbl="parChTrans1D1" presStyleIdx="0" presStyleCnt="2"/>
      <dgm:spPr>
        <a:ln>
          <a:solidFill>
            <a:srgbClr val="8EB4E3"/>
          </a:solidFill>
        </a:ln>
      </dgm:spPr>
      <dgm:t>
        <a:bodyPr/>
        <a:lstStyle/>
        <a:p>
          <a:endParaRPr lang="en-US"/>
        </a:p>
      </dgm:t>
    </dgm:pt>
    <dgm:pt modelId="{103B89E7-BCD4-47A7-855C-161FB591E182}" type="pres">
      <dgm:prSet presAssocID="{3CA6F3C8-A1A6-4383-B4F9-865039668CB3}" presName="spH" presStyleCnt="0"/>
      <dgm:spPr/>
    </dgm:pt>
    <dgm:pt modelId="{A4B93946-1DE1-482F-B91F-A855B9FA8A26}" type="pres">
      <dgm:prSet presAssocID="{3CA6F3C8-A1A6-4383-B4F9-865039668CB3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AC9AC6-BCDE-4884-A191-B028AD31EEF8}" type="pres">
      <dgm:prSet presAssocID="{3FC6D011-8606-4220-B0A1-BCF825D258D9}" presName="spV" presStyleCnt="0"/>
      <dgm:spPr/>
    </dgm:pt>
    <dgm:pt modelId="{B30ECD55-4660-4EAF-A8C7-1DAE90888C02}" type="pres">
      <dgm:prSet presAssocID="{BA629062-D39D-414D-8A88-9930F21321B5}" presName="linNode" presStyleCnt="0"/>
      <dgm:spPr/>
    </dgm:pt>
    <dgm:pt modelId="{E1C1C2C7-FDCD-4739-BA4D-0A191DCEBB00}" type="pres">
      <dgm:prSet presAssocID="{BA629062-D39D-414D-8A88-9930F21321B5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A87948-F208-4212-942D-5D6EBA5076FC}" type="pres">
      <dgm:prSet presAssocID="{BA629062-D39D-414D-8A88-9930F21321B5}" presName="bracket" presStyleLbl="parChTrans1D1" presStyleIdx="1" presStyleCnt="2"/>
      <dgm:spPr>
        <a:ln>
          <a:solidFill>
            <a:srgbClr val="8EB4E3"/>
          </a:solidFill>
        </a:ln>
      </dgm:spPr>
      <dgm:t>
        <a:bodyPr/>
        <a:lstStyle/>
        <a:p>
          <a:endParaRPr lang="en-US"/>
        </a:p>
      </dgm:t>
    </dgm:pt>
    <dgm:pt modelId="{63FA67B9-6EA0-41D5-9A55-818B173260D0}" type="pres">
      <dgm:prSet presAssocID="{BA629062-D39D-414D-8A88-9930F21321B5}" presName="spH" presStyleCnt="0"/>
      <dgm:spPr/>
    </dgm:pt>
    <dgm:pt modelId="{ABA8ACF5-8ABC-413E-960C-667C1DB96CDA}" type="pres">
      <dgm:prSet presAssocID="{BA629062-D39D-414D-8A88-9930F21321B5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BF1F85-0C27-1C4D-915B-00248FE54064}" type="presOf" srcId="{BA629062-D39D-414D-8A88-9930F21321B5}" destId="{E1C1C2C7-FDCD-4739-BA4D-0A191DCEBB00}" srcOrd="0" destOrd="0" presId="urn:diagrams.loki3.com/BracketList+Icon"/>
    <dgm:cxn modelId="{4EFA58E8-F50F-8D40-90E8-886855F74DB1}" type="presOf" srcId="{D5602245-337D-4636-947C-71F280280928}" destId="{A4B93946-1DE1-482F-B91F-A855B9FA8A26}" srcOrd="0" destOrd="1" presId="urn:diagrams.loki3.com/BracketList+Icon"/>
    <dgm:cxn modelId="{9DA5E168-17B8-DF4F-86B8-4F55B7C77C83}" type="presOf" srcId="{DA5CB493-941D-4FC9-950C-76033AE8DDDC}" destId="{ABA8ACF5-8ABC-413E-960C-667C1DB96CDA}" srcOrd="0" destOrd="1" presId="urn:diagrams.loki3.com/BracketList+Icon"/>
    <dgm:cxn modelId="{9FA49F01-DB3A-4DBA-B4E4-C0105479827B}" srcId="{E6750208-E63C-4FD5-82D7-3DACDF67ECC6}" destId="{3CA6F3C8-A1A6-4383-B4F9-865039668CB3}" srcOrd="0" destOrd="0" parTransId="{82F4A56B-70C7-4861-90A9-6A69EAF833E3}" sibTransId="{3FC6D011-8606-4220-B0A1-BCF825D258D9}"/>
    <dgm:cxn modelId="{59106B3A-B551-004C-B120-06CF93F85C9D}" type="presOf" srcId="{8DF5F6C2-18EA-4A2D-9FDE-6CD73BEC65B0}" destId="{A4B93946-1DE1-482F-B91F-A855B9FA8A26}" srcOrd="0" destOrd="0" presId="urn:diagrams.loki3.com/BracketList+Icon"/>
    <dgm:cxn modelId="{00C5DCE2-199C-49F4-8384-FA1F5515057B}" srcId="{BA629062-D39D-414D-8A88-9930F21321B5}" destId="{7AF16200-8EED-4B50-A864-9DF7D59A88FA}" srcOrd="0" destOrd="0" parTransId="{791CDEE8-4F27-4E99-9F9E-1DB2F848D427}" sibTransId="{47A52596-091B-49B6-BD92-E8C02BA1CC37}"/>
    <dgm:cxn modelId="{7645FB6F-527E-466A-BD73-A280CD343E9A}" srcId="{E6750208-E63C-4FD5-82D7-3DACDF67ECC6}" destId="{BA629062-D39D-414D-8A88-9930F21321B5}" srcOrd="1" destOrd="0" parTransId="{833E2E0E-5BEB-410E-8BA0-32B483B9C97E}" sibTransId="{8FE8B6C9-7537-4832-93D5-E8A663928A71}"/>
    <dgm:cxn modelId="{9D2CECED-84F4-DD4C-911E-4BD86AD83D68}" type="presOf" srcId="{7AF16200-8EED-4B50-A864-9DF7D59A88FA}" destId="{ABA8ACF5-8ABC-413E-960C-667C1DB96CDA}" srcOrd="0" destOrd="0" presId="urn:diagrams.loki3.com/BracketList+Icon"/>
    <dgm:cxn modelId="{5AE583AB-68A2-4062-B506-10E8D8CE9E70}" srcId="{3CA6F3C8-A1A6-4383-B4F9-865039668CB3}" destId="{D5602245-337D-4636-947C-71F280280928}" srcOrd="1" destOrd="0" parTransId="{D4179AAB-27FB-4E2D-AE4F-E42235A4179A}" sibTransId="{C1F56B28-9106-4053-86DA-EB723ECB6C5B}"/>
    <dgm:cxn modelId="{C78BE6E3-23C9-5B46-8C48-59633D906F3B}" type="presOf" srcId="{3CA6F3C8-A1A6-4383-B4F9-865039668CB3}" destId="{85EB3B84-4B00-4FF7-9C2D-44A3792C42A3}" srcOrd="0" destOrd="0" presId="urn:diagrams.loki3.com/BracketList+Icon"/>
    <dgm:cxn modelId="{251228C7-E362-CD4F-8659-7DD37A480FB3}" type="presOf" srcId="{E6750208-E63C-4FD5-82D7-3DACDF67ECC6}" destId="{A4DDA666-2C0F-4051-88AA-4D0FEB0C0B29}" srcOrd="0" destOrd="0" presId="urn:diagrams.loki3.com/BracketList+Icon"/>
    <dgm:cxn modelId="{5F64E1EE-1812-42CD-BA8E-E8BD180B11B8}" srcId="{BA629062-D39D-414D-8A88-9930F21321B5}" destId="{DA5CB493-941D-4FC9-950C-76033AE8DDDC}" srcOrd="1" destOrd="0" parTransId="{46B8AF55-8D0F-4C4B-9D2C-5B41DF6B207B}" sibTransId="{EBBA981B-C43D-4399-8AB1-5014946F7723}"/>
    <dgm:cxn modelId="{7B3CB71F-E961-4778-8B75-048E49164930}" srcId="{3CA6F3C8-A1A6-4383-B4F9-865039668CB3}" destId="{8DF5F6C2-18EA-4A2D-9FDE-6CD73BEC65B0}" srcOrd="0" destOrd="0" parTransId="{F0781DB0-E320-4863-B377-709673714E46}" sibTransId="{73729992-424E-45A6-B64E-B9D977D088F5}"/>
    <dgm:cxn modelId="{3207BFBA-15D5-974D-90F6-56A8D3889936}" type="presParOf" srcId="{A4DDA666-2C0F-4051-88AA-4D0FEB0C0B29}" destId="{6531B82F-2366-49F3-AE3E-CF1E45109D0D}" srcOrd="0" destOrd="0" presId="urn:diagrams.loki3.com/BracketList+Icon"/>
    <dgm:cxn modelId="{D372B0BB-E6C1-4B49-A8C4-866039161495}" type="presParOf" srcId="{6531B82F-2366-49F3-AE3E-CF1E45109D0D}" destId="{85EB3B84-4B00-4FF7-9C2D-44A3792C42A3}" srcOrd="0" destOrd="0" presId="urn:diagrams.loki3.com/BracketList+Icon"/>
    <dgm:cxn modelId="{CDBAEAED-F8C2-AB42-B3D8-922285EEA824}" type="presParOf" srcId="{6531B82F-2366-49F3-AE3E-CF1E45109D0D}" destId="{41434952-ECA4-46B9-8793-2FECBAB666A1}" srcOrd="1" destOrd="0" presId="urn:diagrams.loki3.com/BracketList+Icon"/>
    <dgm:cxn modelId="{D2EE99C1-C367-2B4E-893F-E4D92F602E4F}" type="presParOf" srcId="{6531B82F-2366-49F3-AE3E-CF1E45109D0D}" destId="{103B89E7-BCD4-47A7-855C-161FB591E182}" srcOrd="2" destOrd="0" presId="urn:diagrams.loki3.com/BracketList+Icon"/>
    <dgm:cxn modelId="{2E9E0C95-7CF9-0346-A542-525B82613C85}" type="presParOf" srcId="{6531B82F-2366-49F3-AE3E-CF1E45109D0D}" destId="{A4B93946-1DE1-482F-B91F-A855B9FA8A26}" srcOrd="3" destOrd="0" presId="urn:diagrams.loki3.com/BracketList+Icon"/>
    <dgm:cxn modelId="{46D5692E-7161-8242-877D-C3A76697CCA2}" type="presParOf" srcId="{A4DDA666-2C0F-4051-88AA-4D0FEB0C0B29}" destId="{41AC9AC6-BCDE-4884-A191-B028AD31EEF8}" srcOrd="1" destOrd="0" presId="urn:diagrams.loki3.com/BracketList+Icon"/>
    <dgm:cxn modelId="{71281B37-AC3C-8441-8ADE-4B62C3D45C38}" type="presParOf" srcId="{A4DDA666-2C0F-4051-88AA-4D0FEB0C0B29}" destId="{B30ECD55-4660-4EAF-A8C7-1DAE90888C02}" srcOrd="2" destOrd="0" presId="urn:diagrams.loki3.com/BracketList+Icon"/>
    <dgm:cxn modelId="{2C41DEEF-BFD1-1B4B-A2EE-CB07532446C8}" type="presParOf" srcId="{B30ECD55-4660-4EAF-A8C7-1DAE90888C02}" destId="{E1C1C2C7-FDCD-4739-BA4D-0A191DCEBB00}" srcOrd="0" destOrd="0" presId="urn:diagrams.loki3.com/BracketList+Icon"/>
    <dgm:cxn modelId="{45B778E2-1DA0-0748-8154-3E19B24742DE}" type="presParOf" srcId="{B30ECD55-4660-4EAF-A8C7-1DAE90888C02}" destId="{27A87948-F208-4212-942D-5D6EBA5076FC}" srcOrd="1" destOrd="0" presId="urn:diagrams.loki3.com/BracketList+Icon"/>
    <dgm:cxn modelId="{D1956AF0-0927-7D4C-8FD0-164864E0D7EF}" type="presParOf" srcId="{B30ECD55-4660-4EAF-A8C7-1DAE90888C02}" destId="{63FA67B9-6EA0-41D5-9A55-818B173260D0}" srcOrd="2" destOrd="0" presId="urn:diagrams.loki3.com/BracketList+Icon"/>
    <dgm:cxn modelId="{6ED34B28-275E-9043-9BB4-CF44AED73EA8}" type="presParOf" srcId="{B30ECD55-4660-4EAF-A8C7-1DAE90888C02}" destId="{ABA8ACF5-8ABC-413E-960C-667C1DB96CDA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C475C-8848-4100-A504-E4193BBE635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8EBB80-6DC0-4F65-9A89-BEF16D358725}">
      <dgm:prSet phldrT="[Text]"/>
      <dgm:spPr>
        <a:solidFill>
          <a:srgbClr val="8D9C36"/>
        </a:solidFill>
      </dgm:spPr>
      <dgm:t>
        <a:bodyPr/>
        <a:lstStyle/>
        <a:p>
          <a:r>
            <a:rPr lang="en-US" b="1" dirty="0" smtClean="0">
              <a:latin typeface="Century Gothic"/>
              <a:cs typeface="Century Gothic"/>
            </a:rPr>
            <a:t>SHOCK</a:t>
          </a:r>
          <a:endParaRPr lang="en-GB" b="1" dirty="0">
            <a:latin typeface="Century Gothic"/>
            <a:cs typeface="Century Gothic"/>
          </a:endParaRPr>
        </a:p>
      </dgm:t>
    </dgm:pt>
    <dgm:pt modelId="{9E275AA4-4FC6-402E-B1AA-9CED2E434569}" type="parTrans" cxnId="{930D602E-FE37-4460-926F-8A8AB12FAF62}">
      <dgm:prSet/>
      <dgm:spPr/>
      <dgm:t>
        <a:bodyPr/>
        <a:lstStyle/>
        <a:p>
          <a:endParaRPr lang="en-GB"/>
        </a:p>
      </dgm:t>
    </dgm:pt>
    <dgm:pt modelId="{43E354C5-F51D-421D-B9E0-4323518BEF11}" type="sibTrans" cxnId="{930D602E-FE37-4460-926F-8A8AB12FAF62}">
      <dgm:prSet/>
      <dgm:spPr/>
      <dgm:t>
        <a:bodyPr/>
        <a:lstStyle/>
        <a:p>
          <a:endParaRPr lang="en-GB"/>
        </a:p>
      </dgm:t>
    </dgm:pt>
    <dgm:pt modelId="{EFC99D86-5C01-4E00-9751-6242C1922045}">
      <dgm:prSet phldrT="[Text]"/>
      <dgm:spPr>
        <a:solidFill>
          <a:srgbClr val="8EB4E3"/>
        </a:solidFill>
      </dgm:spPr>
      <dgm:t>
        <a:bodyPr/>
        <a:lstStyle/>
        <a:p>
          <a:r>
            <a:rPr lang="en-US" altLang="en-US" dirty="0" smtClean="0">
              <a:solidFill>
                <a:srgbClr val="000000"/>
              </a:solidFill>
              <a:latin typeface="Century Gothic"/>
              <a:cs typeface="Century Gothic"/>
            </a:rPr>
            <a:t>Loss of blood </a:t>
          </a:r>
          <a:endParaRPr lang="en-GB" dirty="0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56C8A944-6823-4251-A6C5-3FBC817D9E05}" type="parTrans" cxnId="{20698AA3-A40C-4413-99FE-8C5691146198}">
      <dgm:prSet/>
      <dgm:spPr/>
      <dgm:t>
        <a:bodyPr/>
        <a:lstStyle/>
        <a:p>
          <a:endParaRPr lang="en-GB"/>
        </a:p>
      </dgm:t>
    </dgm:pt>
    <dgm:pt modelId="{FDAA80B4-EF84-4823-9B0C-491064849B51}" type="sibTrans" cxnId="{20698AA3-A40C-4413-99FE-8C5691146198}">
      <dgm:prSet/>
      <dgm:spPr/>
      <dgm:t>
        <a:bodyPr/>
        <a:lstStyle/>
        <a:p>
          <a:endParaRPr lang="en-GB"/>
        </a:p>
      </dgm:t>
    </dgm:pt>
    <dgm:pt modelId="{7745C650-4209-496A-8C62-CB2BE9AF89DC}">
      <dgm:prSet phldrT="[Text]"/>
      <dgm:spPr>
        <a:solidFill>
          <a:srgbClr val="8EB4E3"/>
        </a:solidFill>
      </dgm:spPr>
      <dgm:t>
        <a:bodyPr/>
        <a:lstStyle/>
        <a:p>
          <a:r>
            <a:rPr lang="en-US" altLang="en-US" dirty="0" smtClean="0">
              <a:solidFill>
                <a:srgbClr val="000000"/>
              </a:solidFill>
              <a:latin typeface="Century Gothic"/>
              <a:cs typeface="Century Gothic"/>
            </a:rPr>
            <a:t>Loss of fluid </a:t>
          </a:r>
          <a:endParaRPr lang="en-GB" dirty="0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76266CED-D1E2-4AE8-BFEF-D437DA248CA8}" type="parTrans" cxnId="{70B94120-E4C5-4425-9413-057F40F5F4BB}">
      <dgm:prSet/>
      <dgm:spPr/>
      <dgm:t>
        <a:bodyPr/>
        <a:lstStyle/>
        <a:p>
          <a:endParaRPr lang="en-GB"/>
        </a:p>
      </dgm:t>
    </dgm:pt>
    <dgm:pt modelId="{544281ED-7063-4D2D-B617-0A4A63D90AF1}" type="sibTrans" cxnId="{70B94120-E4C5-4425-9413-057F40F5F4BB}">
      <dgm:prSet/>
      <dgm:spPr/>
      <dgm:t>
        <a:bodyPr/>
        <a:lstStyle/>
        <a:p>
          <a:endParaRPr lang="en-GB"/>
        </a:p>
      </dgm:t>
    </dgm:pt>
    <dgm:pt modelId="{CE2AC8A5-321E-40F9-99EA-772FEA0FAAC2}">
      <dgm:prSet phldrT="[Text]"/>
      <dgm:spPr>
        <a:solidFill>
          <a:srgbClr val="8EB4E3"/>
        </a:solidFill>
      </dgm:spPr>
      <dgm:t>
        <a:bodyPr/>
        <a:lstStyle/>
        <a:p>
          <a:r>
            <a:rPr lang="en-US" altLang="en-US" dirty="0" smtClean="0">
              <a:solidFill>
                <a:srgbClr val="000000"/>
              </a:solidFill>
              <a:latin typeface="Century Gothic"/>
              <a:cs typeface="Century Gothic"/>
            </a:rPr>
            <a:t>Trauma (injury)</a:t>
          </a:r>
          <a:endParaRPr lang="en-GB" dirty="0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4C517D1B-E356-4D6D-81CC-B634219BBDCA}" type="parTrans" cxnId="{E6FCB45E-C4B1-4186-804B-4D85FC4066FA}">
      <dgm:prSet/>
      <dgm:spPr/>
      <dgm:t>
        <a:bodyPr/>
        <a:lstStyle/>
        <a:p>
          <a:endParaRPr lang="en-GB"/>
        </a:p>
      </dgm:t>
    </dgm:pt>
    <dgm:pt modelId="{653C4675-67E0-4997-9D46-49D16519C1DF}" type="sibTrans" cxnId="{E6FCB45E-C4B1-4186-804B-4D85FC4066FA}">
      <dgm:prSet/>
      <dgm:spPr/>
      <dgm:t>
        <a:bodyPr/>
        <a:lstStyle/>
        <a:p>
          <a:endParaRPr lang="en-GB"/>
        </a:p>
      </dgm:t>
    </dgm:pt>
    <dgm:pt modelId="{1F82FDCD-269A-4D2B-98AC-CDD26EC8F381}">
      <dgm:prSet phldrT="[Text]"/>
      <dgm:spPr>
        <a:solidFill>
          <a:srgbClr val="8EB4E3"/>
        </a:solidFill>
      </dgm:spPr>
      <dgm:t>
        <a:bodyPr/>
        <a:lstStyle/>
        <a:p>
          <a:r>
            <a:rPr lang="en-US" altLang="en-US" dirty="0" smtClean="0">
              <a:solidFill>
                <a:srgbClr val="000000"/>
              </a:solidFill>
              <a:latin typeface="Century Gothic"/>
              <a:cs typeface="Century Gothic"/>
            </a:rPr>
            <a:t>Extreme emotional event</a:t>
          </a:r>
          <a:endParaRPr lang="en-GB" dirty="0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45421DDB-998E-4167-BA48-FEC076C8B586}" type="parTrans" cxnId="{67551256-41C2-4236-A035-7F5AA8C52DEA}">
      <dgm:prSet/>
      <dgm:spPr/>
      <dgm:t>
        <a:bodyPr/>
        <a:lstStyle/>
        <a:p>
          <a:endParaRPr lang="en-GB"/>
        </a:p>
      </dgm:t>
    </dgm:pt>
    <dgm:pt modelId="{5F7FE3E4-E20F-41C4-8552-20831CC60F57}" type="sibTrans" cxnId="{67551256-41C2-4236-A035-7F5AA8C52DEA}">
      <dgm:prSet/>
      <dgm:spPr/>
      <dgm:t>
        <a:bodyPr/>
        <a:lstStyle/>
        <a:p>
          <a:endParaRPr lang="en-GB"/>
        </a:p>
      </dgm:t>
    </dgm:pt>
    <dgm:pt modelId="{81D5CC06-2AAE-4470-B9A6-9CAED4828496}" type="pres">
      <dgm:prSet presAssocID="{974C475C-8848-4100-A504-E4193BBE63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FAE51AA-EFC5-44B2-B975-FE5699975C50}" type="pres">
      <dgm:prSet presAssocID="{098EBB80-6DC0-4F65-9A89-BEF16D358725}" presName="centerShape" presStyleLbl="node0" presStyleIdx="0" presStyleCnt="1"/>
      <dgm:spPr/>
      <dgm:t>
        <a:bodyPr/>
        <a:lstStyle/>
        <a:p>
          <a:endParaRPr lang="en-GB"/>
        </a:p>
      </dgm:t>
    </dgm:pt>
    <dgm:pt modelId="{A08EFE67-7146-4686-A5B8-81D536A88076}" type="pres">
      <dgm:prSet presAssocID="{56C8A944-6823-4251-A6C5-3FBC817D9E05}" presName="Name9" presStyleLbl="parChTrans1D2" presStyleIdx="0" presStyleCnt="4"/>
      <dgm:spPr/>
      <dgm:t>
        <a:bodyPr/>
        <a:lstStyle/>
        <a:p>
          <a:endParaRPr lang="en-GB"/>
        </a:p>
      </dgm:t>
    </dgm:pt>
    <dgm:pt modelId="{69D9B917-17CB-4D4B-B8CA-7C6A0EB11392}" type="pres">
      <dgm:prSet presAssocID="{56C8A944-6823-4251-A6C5-3FBC817D9E05}" presName="connTx" presStyleLbl="parChTrans1D2" presStyleIdx="0" presStyleCnt="4"/>
      <dgm:spPr/>
      <dgm:t>
        <a:bodyPr/>
        <a:lstStyle/>
        <a:p>
          <a:endParaRPr lang="en-GB"/>
        </a:p>
      </dgm:t>
    </dgm:pt>
    <dgm:pt modelId="{6174A9BC-C6A0-4EC1-A0F2-F9C1A1BFA311}" type="pres">
      <dgm:prSet presAssocID="{EFC99D86-5C01-4E00-9751-6242C19220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C5B305-531E-420B-B3EC-8FE57C3AD5FC}" type="pres">
      <dgm:prSet presAssocID="{76266CED-D1E2-4AE8-BFEF-D437DA248CA8}" presName="Name9" presStyleLbl="parChTrans1D2" presStyleIdx="1" presStyleCnt="4"/>
      <dgm:spPr/>
      <dgm:t>
        <a:bodyPr/>
        <a:lstStyle/>
        <a:p>
          <a:endParaRPr lang="en-GB"/>
        </a:p>
      </dgm:t>
    </dgm:pt>
    <dgm:pt modelId="{BAA3DFCE-45AD-4F7C-91A2-316A44D80360}" type="pres">
      <dgm:prSet presAssocID="{76266CED-D1E2-4AE8-BFEF-D437DA248CA8}" presName="connTx" presStyleLbl="parChTrans1D2" presStyleIdx="1" presStyleCnt="4"/>
      <dgm:spPr/>
      <dgm:t>
        <a:bodyPr/>
        <a:lstStyle/>
        <a:p>
          <a:endParaRPr lang="en-GB"/>
        </a:p>
      </dgm:t>
    </dgm:pt>
    <dgm:pt modelId="{679CCAFA-0AAB-48DC-8219-D2C8D6C64E2D}" type="pres">
      <dgm:prSet presAssocID="{7745C650-4209-496A-8C62-CB2BE9AF89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E3DF42-0E63-4E5D-BD99-E0785E0C3556}" type="pres">
      <dgm:prSet presAssocID="{4C517D1B-E356-4D6D-81CC-B634219BBDCA}" presName="Name9" presStyleLbl="parChTrans1D2" presStyleIdx="2" presStyleCnt="4"/>
      <dgm:spPr/>
      <dgm:t>
        <a:bodyPr/>
        <a:lstStyle/>
        <a:p>
          <a:endParaRPr lang="en-GB"/>
        </a:p>
      </dgm:t>
    </dgm:pt>
    <dgm:pt modelId="{3466B615-9E34-4223-A719-6D5CF0C31F35}" type="pres">
      <dgm:prSet presAssocID="{4C517D1B-E356-4D6D-81CC-B634219BBDCA}" presName="connTx" presStyleLbl="parChTrans1D2" presStyleIdx="2" presStyleCnt="4"/>
      <dgm:spPr/>
      <dgm:t>
        <a:bodyPr/>
        <a:lstStyle/>
        <a:p>
          <a:endParaRPr lang="en-GB"/>
        </a:p>
      </dgm:t>
    </dgm:pt>
    <dgm:pt modelId="{5CD38C59-2AFA-4CF6-A4C5-4F4524DEC6D5}" type="pres">
      <dgm:prSet presAssocID="{CE2AC8A5-321E-40F9-99EA-772FEA0FAA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BEE68-C866-46CD-8947-44439D763EAD}" type="pres">
      <dgm:prSet presAssocID="{45421DDB-998E-4167-BA48-FEC076C8B586}" presName="Name9" presStyleLbl="parChTrans1D2" presStyleIdx="3" presStyleCnt="4"/>
      <dgm:spPr/>
      <dgm:t>
        <a:bodyPr/>
        <a:lstStyle/>
        <a:p>
          <a:endParaRPr lang="en-GB"/>
        </a:p>
      </dgm:t>
    </dgm:pt>
    <dgm:pt modelId="{EA8F756D-18FA-4409-99A6-DC0FF5558652}" type="pres">
      <dgm:prSet presAssocID="{45421DDB-998E-4167-BA48-FEC076C8B586}" presName="connTx" presStyleLbl="parChTrans1D2" presStyleIdx="3" presStyleCnt="4"/>
      <dgm:spPr/>
      <dgm:t>
        <a:bodyPr/>
        <a:lstStyle/>
        <a:p>
          <a:endParaRPr lang="en-GB"/>
        </a:p>
      </dgm:t>
    </dgm:pt>
    <dgm:pt modelId="{9EF4F099-F547-40D8-8297-D5DC8E75ADB5}" type="pres">
      <dgm:prSet presAssocID="{1F82FDCD-269A-4D2B-98AC-CDD26EC8F3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B093B8-006E-AC4C-9D92-92C3A4C1465B}" type="presOf" srcId="{45421DDB-998E-4167-BA48-FEC076C8B586}" destId="{4A5BEE68-C866-46CD-8947-44439D763EAD}" srcOrd="0" destOrd="0" presId="urn:microsoft.com/office/officeart/2005/8/layout/radial1"/>
    <dgm:cxn modelId="{70B94120-E4C5-4425-9413-057F40F5F4BB}" srcId="{098EBB80-6DC0-4F65-9A89-BEF16D358725}" destId="{7745C650-4209-496A-8C62-CB2BE9AF89DC}" srcOrd="1" destOrd="0" parTransId="{76266CED-D1E2-4AE8-BFEF-D437DA248CA8}" sibTransId="{544281ED-7063-4D2D-B617-0A4A63D90AF1}"/>
    <dgm:cxn modelId="{E201F10D-E6FF-B943-BBC2-2B0E5268375A}" type="presOf" srcId="{56C8A944-6823-4251-A6C5-3FBC817D9E05}" destId="{A08EFE67-7146-4686-A5B8-81D536A88076}" srcOrd="0" destOrd="0" presId="urn:microsoft.com/office/officeart/2005/8/layout/radial1"/>
    <dgm:cxn modelId="{20698AA3-A40C-4413-99FE-8C5691146198}" srcId="{098EBB80-6DC0-4F65-9A89-BEF16D358725}" destId="{EFC99D86-5C01-4E00-9751-6242C1922045}" srcOrd="0" destOrd="0" parTransId="{56C8A944-6823-4251-A6C5-3FBC817D9E05}" sibTransId="{FDAA80B4-EF84-4823-9B0C-491064849B51}"/>
    <dgm:cxn modelId="{4C71D54D-44EE-6243-B84B-CE5573A36094}" type="presOf" srcId="{1F82FDCD-269A-4D2B-98AC-CDD26EC8F381}" destId="{9EF4F099-F547-40D8-8297-D5DC8E75ADB5}" srcOrd="0" destOrd="0" presId="urn:microsoft.com/office/officeart/2005/8/layout/radial1"/>
    <dgm:cxn modelId="{164EF415-3007-2C41-8CA9-11F4B8EC6791}" type="presOf" srcId="{56C8A944-6823-4251-A6C5-3FBC817D9E05}" destId="{69D9B917-17CB-4D4B-B8CA-7C6A0EB11392}" srcOrd="1" destOrd="0" presId="urn:microsoft.com/office/officeart/2005/8/layout/radial1"/>
    <dgm:cxn modelId="{B9DBD765-A1E9-3144-BF0B-8FEA8302E0BA}" type="presOf" srcId="{45421DDB-998E-4167-BA48-FEC076C8B586}" destId="{EA8F756D-18FA-4409-99A6-DC0FF5558652}" srcOrd="1" destOrd="0" presId="urn:microsoft.com/office/officeart/2005/8/layout/radial1"/>
    <dgm:cxn modelId="{262C8310-9306-814A-8651-BCEF3EEC1862}" type="presOf" srcId="{EFC99D86-5C01-4E00-9751-6242C1922045}" destId="{6174A9BC-C6A0-4EC1-A0F2-F9C1A1BFA311}" srcOrd="0" destOrd="0" presId="urn:microsoft.com/office/officeart/2005/8/layout/radial1"/>
    <dgm:cxn modelId="{11B0DDE9-3D35-964B-A7F6-B86C3F48B6CC}" type="presOf" srcId="{974C475C-8848-4100-A504-E4193BBE635C}" destId="{81D5CC06-2AAE-4470-B9A6-9CAED4828496}" srcOrd="0" destOrd="0" presId="urn:microsoft.com/office/officeart/2005/8/layout/radial1"/>
    <dgm:cxn modelId="{1D885FEF-1B8E-354A-9D5E-9C128F54693F}" type="presOf" srcId="{CE2AC8A5-321E-40F9-99EA-772FEA0FAAC2}" destId="{5CD38C59-2AFA-4CF6-A4C5-4F4524DEC6D5}" srcOrd="0" destOrd="0" presId="urn:microsoft.com/office/officeart/2005/8/layout/radial1"/>
    <dgm:cxn modelId="{E6FCB45E-C4B1-4186-804B-4D85FC4066FA}" srcId="{098EBB80-6DC0-4F65-9A89-BEF16D358725}" destId="{CE2AC8A5-321E-40F9-99EA-772FEA0FAAC2}" srcOrd="2" destOrd="0" parTransId="{4C517D1B-E356-4D6D-81CC-B634219BBDCA}" sibTransId="{653C4675-67E0-4997-9D46-49D16519C1DF}"/>
    <dgm:cxn modelId="{E8894B66-D71B-DE49-8EF0-5ABF7E354054}" type="presOf" srcId="{098EBB80-6DC0-4F65-9A89-BEF16D358725}" destId="{EFAE51AA-EFC5-44B2-B975-FE5699975C50}" srcOrd="0" destOrd="0" presId="urn:microsoft.com/office/officeart/2005/8/layout/radial1"/>
    <dgm:cxn modelId="{930D602E-FE37-4460-926F-8A8AB12FAF62}" srcId="{974C475C-8848-4100-A504-E4193BBE635C}" destId="{098EBB80-6DC0-4F65-9A89-BEF16D358725}" srcOrd="0" destOrd="0" parTransId="{9E275AA4-4FC6-402E-B1AA-9CED2E434569}" sibTransId="{43E354C5-F51D-421D-B9E0-4323518BEF11}"/>
    <dgm:cxn modelId="{DDBB5C97-801C-D749-AFFE-2ADA02E8C219}" type="presOf" srcId="{76266CED-D1E2-4AE8-BFEF-D437DA248CA8}" destId="{91C5B305-531E-420B-B3EC-8FE57C3AD5FC}" srcOrd="0" destOrd="0" presId="urn:microsoft.com/office/officeart/2005/8/layout/radial1"/>
    <dgm:cxn modelId="{EEEA781B-7210-A145-B822-79F3A81B1E6A}" type="presOf" srcId="{4C517D1B-E356-4D6D-81CC-B634219BBDCA}" destId="{A7E3DF42-0E63-4E5D-BD99-E0785E0C3556}" srcOrd="0" destOrd="0" presId="urn:microsoft.com/office/officeart/2005/8/layout/radial1"/>
    <dgm:cxn modelId="{DF9A19D6-CBC5-614F-B803-A5E707B5F0BF}" type="presOf" srcId="{4C517D1B-E356-4D6D-81CC-B634219BBDCA}" destId="{3466B615-9E34-4223-A719-6D5CF0C31F35}" srcOrd="1" destOrd="0" presId="urn:microsoft.com/office/officeart/2005/8/layout/radial1"/>
    <dgm:cxn modelId="{2EB27E70-5ECA-1B42-9E85-231692985C75}" type="presOf" srcId="{76266CED-D1E2-4AE8-BFEF-D437DA248CA8}" destId="{BAA3DFCE-45AD-4F7C-91A2-316A44D80360}" srcOrd="1" destOrd="0" presId="urn:microsoft.com/office/officeart/2005/8/layout/radial1"/>
    <dgm:cxn modelId="{67551256-41C2-4236-A035-7F5AA8C52DEA}" srcId="{098EBB80-6DC0-4F65-9A89-BEF16D358725}" destId="{1F82FDCD-269A-4D2B-98AC-CDD26EC8F381}" srcOrd="3" destOrd="0" parTransId="{45421DDB-998E-4167-BA48-FEC076C8B586}" sibTransId="{5F7FE3E4-E20F-41C4-8552-20831CC60F57}"/>
    <dgm:cxn modelId="{09A154C2-4DEC-1946-A9B5-D1F3AE75BAEA}" type="presOf" srcId="{7745C650-4209-496A-8C62-CB2BE9AF89DC}" destId="{679CCAFA-0AAB-48DC-8219-D2C8D6C64E2D}" srcOrd="0" destOrd="0" presId="urn:microsoft.com/office/officeart/2005/8/layout/radial1"/>
    <dgm:cxn modelId="{69ED41BA-3D70-B147-AAFC-9F9D7D067A31}" type="presParOf" srcId="{81D5CC06-2AAE-4470-B9A6-9CAED4828496}" destId="{EFAE51AA-EFC5-44B2-B975-FE5699975C50}" srcOrd="0" destOrd="0" presId="urn:microsoft.com/office/officeart/2005/8/layout/radial1"/>
    <dgm:cxn modelId="{0AD56992-26E0-7E4D-B4B2-0F261BA35F13}" type="presParOf" srcId="{81D5CC06-2AAE-4470-B9A6-9CAED4828496}" destId="{A08EFE67-7146-4686-A5B8-81D536A88076}" srcOrd="1" destOrd="0" presId="urn:microsoft.com/office/officeart/2005/8/layout/radial1"/>
    <dgm:cxn modelId="{F3091AF1-BD4D-6241-924A-0AC8A9E8973B}" type="presParOf" srcId="{A08EFE67-7146-4686-A5B8-81D536A88076}" destId="{69D9B917-17CB-4D4B-B8CA-7C6A0EB11392}" srcOrd="0" destOrd="0" presId="urn:microsoft.com/office/officeart/2005/8/layout/radial1"/>
    <dgm:cxn modelId="{B913D820-9341-6D4A-A827-C4DF22B4174D}" type="presParOf" srcId="{81D5CC06-2AAE-4470-B9A6-9CAED4828496}" destId="{6174A9BC-C6A0-4EC1-A0F2-F9C1A1BFA311}" srcOrd="2" destOrd="0" presId="urn:microsoft.com/office/officeart/2005/8/layout/radial1"/>
    <dgm:cxn modelId="{1354B39A-1CE9-F94B-8A6E-684F4F96E395}" type="presParOf" srcId="{81D5CC06-2AAE-4470-B9A6-9CAED4828496}" destId="{91C5B305-531E-420B-B3EC-8FE57C3AD5FC}" srcOrd="3" destOrd="0" presId="urn:microsoft.com/office/officeart/2005/8/layout/radial1"/>
    <dgm:cxn modelId="{32A3BFC1-CDEC-CB41-9E41-3CE9C4FF2D34}" type="presParOf" srcId="{91C5B305-531E-420B-B3EC-8FE57C3AD5FC}" destId="{BAA3DFCE-45AD-4F7C-91A2-316A44D80360}" srcOrd="0" destOrd="0" presId="urn:microsoft.com/office/officeart/2005/8/layout/radial1"/>
    <dgm:cxn modelId="{0A1B316C-640F-5A45-A6D4-4D8B38F3E95E}" type="presParOf" srcId="{81D5CC06-2AAE-4470-B9A6-9CAED4828496}" destId="{679CCAFA-0AAB-48DC-8219-D2C8D6C64E2D}" srcOrd="4" destOrd="0" presId="urn:microsoft.com/office/officeart/2005/8/layout/radial1"/>
    <dgm:cxn modelId="{2A0042B7-8355-994D-B0D0-CFFBDB28D94C}" type="presParOf" srcId="{81D5CC06-2AAE-4470-B9A6-9CAED4828496}" destId="{A7E3DF42-0E63-4E5D-BD99-E0785E0C3556}" srcOrd="5" destOrd="0" presId="urn:microsoft.com/office/officeart/2005/8/layout/radial1"/>
    <dgm:cxn modelId="{1B0199A1-442A-794A-A50E-CF7C71EBF4A5}" type="presParOf" srcId="{A7E3DF42-0E63-4E5D-BD99-E0785E0C3556}" destId="{3466B615-9E34-4223-A719-6D5CF0C31F35}" srcOrd="0" destOrd="0" presId="urn:microsoft.com/office/officeart/2005/8/layout/radial1"/>
    <dgm:cxn modelId="{B0DF2017-BBDB-184B-970B-AC0E150B6C15}" type="presParOf" srcId="{81D5CC06-2AAE-4470-B9A6-9CAED4828496}" destId="{5CD38C59-2AFA-4CF6-A4C5-4F4524DEC6D5}" srcOrd="6" destOrd="0" presId="urn:microsoft.com/office/officeart/2005/8/layout/radial1"/>
    <dgm:cxn modelId="{67083D51-BEB1-814B-A787-8EEDF9020BE0}" type="presParOf" srcId="{81D5CC06-2AAE-4470-B9A6-9CAED4828496}" destId="{4A5BEE68-C866-46CD-8947-44439D763EAD}" srcOrd="7" destOrd="0" presId="urn:microsoft.com/office/officeart/2005/8/layout/radial1"/>
    <dgm:cxn modelId="{92DCD3F8-0087-0843-9A8C-9E9ABB6E5B51}" type="presParOf" srcId="{4A5BEE68-C866-46CD-8947-44439D763EAD}" destId="{EA8F756D-18FA-4409-99A6-DC0FF5558652}" srcOrd="0" destOrd="0" presId="urn:microsoft.com/office/officeart/2005/8/layout/radial1"/>
    <dgm:cxn modelId="{17A93F82-9062-CA44-8AD1-86ADA039A5A0}" type="presParOf" srcId="{81D5CC06-2AAE-4470-B9A6-9CAED4828496}" destId="{9EF4F099-F547-40D8-8297-D5DC8E75ADB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B3B84-4B00-4FF7-9C2D-44A3792C42A3}">
      <dsp:nvSpPr>
        <dsp:cNvPr id="0" name=""/>
        <dsp:cNvSpPr/>
      </dsp:nvSpPr>
      <dsp:spPr>
        <a:xfrm>
          <a:off x="0" y="500999"/>
          <a:ext cx="19431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>
              <a:latin typeface="Century Gothic" panose="020B0502020202020204" pitchFamily="34" charset="0"/>
            </a:rPr>
            <a:t>If victim is </a:t>
          </a:r>
          <a:r>
            <a:rPr lang="en-US" altLang="en-US" sz="1800" b="1" kern="1200" dirty="0" smtClean="0">
              <a:latin typeface="Century Gothic" panose="020B0502020202020204" pitchFamily="34" charset="0"/>
            </a:rPr>
            <a:t>RESPONSIVE</a:t>
          </a:r>
          <a:endParaRPr lang="en-GB" sz="1800" kern="1200" dirty="0">
            <a:latin typeface="Century Gothic" panose="020B0502020202020204" pitchFamily="34" charset="0"/>
          </a:endParaRPr>
        </a:p>
      </dsp:txBody>
      <dsp:txXfrm>
        <a:off x="0" y="500999"/>
        <a:ext cx="1943100" cy="1287000"/>
      </dsp:txXfrm>
    </dsp:sp>
    <dsp:sp modelId="{41434952-ECA4-46B9-8793-2FECBAB666A1}">
      <dsp:nvSpPr>
        <dsp:cNvPr id="0" name=""/>
        <dsp:cNvSpPr/>
      </dsp:nvSpPr>
      <dsp:spPr>
        <a:xfrm>
          <a:off x="1943099" y="500999"/>
          <a:ext cx="38862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8EB4E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93946-1DE1-482F-B91F-A855B9FA8A26}">
      <dsp:nvSpPr>
        <dsp:cNvPr id="0" name=""/>
        <dsp:cNvSpPr/>
      </dsp:nvSpPr>
      <dsp:spPr>
        <a:xfrm>
          <a:off x="2487167" y="500999"/>
          <a:ext cx="5285232" cy="1287000"/>
        </a:xfrm>
        <a:prstGeom prst="rect">
          <a:avLst/>
        </a:prstGeom>
        <a:solidFill>
          <a:srgbClr val="8EB4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smtClean="0">
              <a:solidFill>
                <a:srgbClr val="000000"/>
              </a:solidFill>
              <a:latin typeface="Century Gothic" panose="020B0502020202020204" pitchFamily="34" charset="0"/>
            </a:rPr>
            <a:t>Ask what injuries or difficulties</a:t>
          </a:r>
          <a:endParaRPr lang="en-GB" sz="1800" kern="1200" dirty="0">
            <a:solidFill>
              <a:srgbClr val="000000"/>
            </a:solidFill>
            <a:latin typeface="Century Gothic" panose="020B0502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smtClean="0">
              <a:solidFill>
                <a:srgbClr val="000000"/>
              </a:solidFill>
              <a:latin typeface="Century Gothic" panose="020B0502020202020204" pitchFamily="34" charset="0"/>
            </a:rPr>
            <a:t>Check and provide First Aid</a:t>
          </a:r>
          <a:endParaRPr lang="en-GB" sz="1800" kern="1200" dirty="0">
            <a:solidFill>
              <a:srgbClr val="000000"/>
            </a:solidFill>
            <a:latin typeface="Century Gothic" panose="020B0502020202020204" pitchFamily="34" charset="0"/>
          </a:endParaRPr>
        </a:p>
      </dsp:txBody>
      <dsp:txXfrm>
        <a:off x="2487167" y="500999"/>
        <a:ext cx="5285232" cy="1287000"/>
      </dsp:txXfrm>
    </dsp:sp>
    <dsp:sp modelId="{E1C1C2C7-FDCD-4739-BA4D-0A191DCEBB00}">
      <dsp:nvSpPr>
        <dsp:cNvPr id="0" name=""/>
        <dsp:cNvSpPr/>
      </dsp:nvSpPr>
      <dsp:spPr>
        <a:xfrm>
          <a:off x="0" y="2022000"/>
          <a:ext cx="19431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>
              <a:latin typeface="Century Gothic" panose="020B0502020202020204" pitchFamily="34" charset="0"/>
            </a:rPr>
            <a:t>If victim is </a:t>
          </a:r>
          <a:r>
            <a:rPr lang="en-US" altLang="en-US" sz="1800" b="1" kern="1200" dirty="0" smtClean="0">
              <a:latin typeface="Century Gothic" panose="020B0502020202020204" pitchFamily="34" charset="0"/>
            </a:rPr>
            <a:t>UNRESPONSIVE </a:t>
          </a:r>
          <a:r>
            <a:rPr lang="en-US" altLang="en-US" sz="1800" kern="1200" dirty="0" smtClean="0">
              <a:latin typeface="Century Gothic" panose="020B0502020202020204" pitchFamily="34" charset="0"/>
            </a:rPr>
            <a:t> </a:t>
          </a:r>
          <a:endParaRPr lang="en-GB" sz="1800" kern="1200" dirty="0">
            <a:latin typeface="Century Gothic" panose="020B0502020202020204" pitchFamily="34" charset="0"/>
          </a:endParaRPr>
        </a:p>
      </dsp:txBody>
      <dsp:txXfrm>
        <a:off x="0" y="2022000"/>
        <a:ext cx="1943100" cy="1287000"/>
      </dsp:txXfrm>
    </dsp:sp>
    <dsp:sp modelId="{27A87948-F208-4212-942D-5D6EBA5076FC}">
      <dsp:nvSpPr>
        <dsp:cNvPr id="0" name=""/>
        <dsp:cNvSpPr/>
      </dsp:nvSpPr>
      <dsp:spPr>
        <a:xfrm>
          <a:off x="1943099" y="2022000"/>
          <a:ext cx="38862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8EB4E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8ACF5-8ABC-413E-960C-667C1DB96CDA}">
      <dsp:nvSpPr>
        <dsp:cNvPr id="0" name=""/>
        <dsp:cNvSpPr/>
      </dsp:nvSpPr>
      <dsp:spPr>
        <a:xfrm>
          <a:off x="2487167" y="2022000"/>
          <a:ext cx="5285232" cy="1287000"/>
        </a:xfrm>
        <a:prstGeom prst="rect">
          <a:avLst/>
        </a:prstGeom>
        <a:solidFill>
          <a:srgbClr val="8EB4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Observe for obvious signs of injury or illness – check from head to toe</a:t>
          </a:r>
          <a:endParaRPr lang="en-GB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Provide First Aid/CPR</a:t>
          </a:r>
          <a:endParaRPr lang="en-US" altLang="en-US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487167" y="2022000"/>
        <a:ext cx="5285232" cy="128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E51AA-EFC5-44B2-B975-FE5699975C50}">
      <dsp:nvSpPr>
        <dsp:cNvPr id="0" name=""/>
        <dsp:cNvSpPr/>
      </dsp:nvSpPr>
      <dsp:spPr>
        <a:xfrm>
          <a:off x="2375752" y="1453414"/>
          <a:ext cx="1115894" cy="1115894"/>
        </a:xfrm>
        <a:prstGeom prst="ellipse">
          <a:avLst/>
        </a:prstGeom>
        <a:solidFill>
          <a:srgbClr val="8D9C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entury Gothic"/>
              <a:cs typeface="Century Gothic"/>
            </a:rPr>
            <a:t>SHOCK</a:t>
          </a:r>
          <a:endParaRPr lang="en-GB" sz="1700" b="1" kern="1200" dirty="0">
            <a:latin typeface="Century Gothic"/>
            <a:cs typeface="Century Gothic"/>
          </a:endParaRPr>
        </a:p>
      </dsp:txBody>
      <dsp:txXfrm>
        <a:off x="2539171" y="1616833"/>
        <a:ext cx="789056" cy="789056"/>
      </dsp:txXfrm>
    </dsp:sp>
    <dsp:sp modelId="{A08EFE67-7146-4686-A5B8-81D536A88076}">
      <dsp:nvSpPr>
        <dsp:cNvPr id="0" name=""/>
        <dsp:cNvSpPr/>
      </dsp:nvSpPr>
      <dsp:spPr>
        <a:xfrm rot="16200000">
          <a:off x="2766118" y="1268716"/>
          <a:ext cx="335162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335162" y="17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925320" y="1277454"/>
        <a:ext cx="16758" cy="16758"/>
      </dsp:txXfrm>
    </dsp:sp>
    <dsp:sp modelId="{6174A9BC-C6A0-4EC1-A0F2-F9C1A1BFA311}">
      <dsp:nvSpPr>
        <dsp:cNvPr id="0" name=""/>
        <dsp:cNvSpPr/>
      </dsp:nvSpPr>
      <dsp:spPr>
        <a:xfrm>
          <a:off x="2375752" y="2357"/>
          <a:ext cx="1115894" cy="1115894"/>
        </a:xfrm>
        <a:prstGeom prst="ellipse">
          <a:avLst/>
        </a:prstGeom>
        <a:solidFill>
          <a:srgbClr val="8EB4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>
              <a:solidFill>
                <a:srgbClr val="000000"/>
              </a:solidFill>
              <a:latin typeface="Century Gothic"/>
              <a:cs typeface="Century Gothic"/>
            </a:rPr>
            <a:t>Loss of blood </a:t>
          </a:r>
          <a:endParaRPr lang="en-GB" sz="1200" kern="1200" dirty="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2539171" y="165776"/>
        <a:ext cx="789056" cy="789056"/>
      </dsp:txXfrm>
    </dsp:sp>
    <dsp:sp modelId="{91C5B305-531E-420B-B3EC-8FE57C3AD5FC}">
      <dsp:nvSpPr>
        <dsp:cNvPr id="0" name=""/>
        <dsp:cNvSpPr/>
      </dsp:nvSpPr>
      <dsp:spPr>
        <a:xfrm>
          <a:off x="3491647" y="1994245"/>
          <a:ext cx="335162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335162" y="17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50849" y="2002982"/>
        <a:ext cx="16758" cy="16758"/>
      </dsp:txXfrm>
    </dsp:sp>
    <dsp:sp modelId="{679CCAFA-0AAB-48DC-8219-D2C8D6C64E2D}">
      <dsp:nvSpPr>
        <dsp:cNvPr id="0" name=""/>
        <dsp:cNvSpPr/>
      </dsp:nvSpPr>
      <dsp:spPr>
        <a:xfrm>
          <a:off x="3826809" y="1453414"/>
          <a:ext cx="1115894" cy="1115894"/>
        </a:xfrm>
        <a:prstGeom prst="ellipse">
          <a:avLst/>
        </a:prstGeom>
        <a:solidFill>
          <a:srgbClr val="8EB4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>
              <a:solidFill>
                <a:srgbClr val="000000"/>
              </a:solidFill>
              <a:latin typeface="Century Gothic"/>
              <a:cs typeface="Century Gothic"/>
            </a:rPr>
            <a:t>Loss of fluid </a:t>
          </a:r>
          <a:endParaRPr lang="en-GB" sz="1200" kern="1200" dirty="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3990228" y="1616833"/>
        <a:ext cx="789056" cy="789056"/>
      </dsp:txXfrm>
    </dsp:sp>
    <dsp:sp modelId="{A7E3DF42-0E63-4E5D-BD99-E0785E0C3556}">
      <dsp:nvSpPr>
        <dsp:cNvPr id="0" name=""/>
        <dsp:cNvSpPr/>
      </dsp:nvSpPr>
      <dsp:spPr>
        <a:xfrm rot="5400000">
          <a:off x="2766118" y="2719773"/>
          <a:ext cx="335162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335162" y="17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925320" y="2728511"/>
        <a:ext cx="16758" cy="16758"/>
      </dsp:txXfrm>
    </dsp:sp>
    <dsp:sp modelId="{5CD38C59-2AFA-4CF6-A4C5-4F4524DEC6D5}">
      <dsp:nvSpPr>
        <dsp:cNvPr id="0" name=""/>
        <dsp:cNvSpPr/>
      </dsp:nvSpPr>
      <dsp:spPr>
        <a:xfrm>
          <a:off x="2375752" y="2904471"/>
          <a:ext cx="1115894" cy="1115894"/>
        </a:xfrm>
        <a:prstGeom prst="ellipse">
          <a:avLst/>
        </a:prstGeom>
        <a:solidFill>
          <a:srgbClr val="8EB4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>
              <a:solidFill>
                <a:srgbClr val="000000"/>
              </a:solidFill>
              <a:latin typeface="Century Gothic"/>
              <a:cs typeface="Century Gothic"/>
            </a:rPr>
            <a:t>Trauma (injury)</a:t>
          </a:r>
          <a:endParaRPr lang="en-GB" sz="1200" kern="1200" dirty="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2539171" y="3067890"/>
        <a:ext cx="789056" cy="789056"/>
      </dsp:txXfrm>
    </dsp:sp>
    <dsp:sp modelId="{4A5BEE68-C866-46CD-8947-44439D763EAD}">
      <dsp:nvSpPr>
        <dsp:cNvPr id="0" name=""/>
        <dsp:cNvSpPr/>
      </dsp:nvSpPr>
      <dsp:spPr>
        <a:xfrm rot="10800000">
          <a:off x="2040590" y="1994245"/>
          <a:ext cx="335162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335162" y="17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199792" y="2002982"/>
        <a:ext cx="16758" cy="16758"/>
      </dsp:txXfrm>
    </dsp:sp>
    <dsp:sp modelId="{9EF4F099-F547-40D8-8297-D5DC8E75ADB5}">
      <dsp:nvSpPr>
        <dsp:cNvPr id="0" name=""/>
        <dsp:cNvSpPr/>
      </dsp:nvSpPr>
      <dsp:spPr>
        <a:xfrm>
          <a:off x="924695" y="1453414"/>
          <a:ext cx="1115894" cy="1115894"/>
        </a:xfrm>
        <a:prstGeom prst="ellipse">
          <a:avLst/>
        </a:prstGeom>
        <a:solidFill>
          <a:srgbClr val="8EB4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>
              <a:solidFill>
                <a:srgbClr val="000000"/>
              </a:solidFill>
              <a:latin typeface="Century Gothic"/>
              <a:cs typeface="Century Gothic"/>
            </a:rPr>
            <a:t>Extreme emotional event</a:t>
          </a:r>
          <a:endParaRPr lang="en-GB" sz="1200" kern="1200" dirty="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1088114" y="1616833"/>
        <a:ext cx="789056" cy="78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4/26/16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4/26/16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4/26/16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4/26/16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4/26/16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adamssafety.com/adult-cpr-first-aid/&amp;ei=DeqSVdqnEcju-QGj06moCQ&amp;psig=AFQjCNFdcUI8ICOR46i5EE4t3hoetCpRxQ&amp;ust=1435777926417425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1600200" y="3515104"/>
              <a:ext cx="6613743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 smtClean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Basic First Aid in the Field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300" dirty="0" smtClean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3.12</a:t>
              </a:r>
              <a:endParaRPr lang="en-US" sz="1100" spc="3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 smtClean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3: The Individual Peacekeeper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71935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Hazards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Cause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Number of victims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Scene Survey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2" descr="http://www.adamssafety.com/wp-content/themes/twentythirteen/images/content-image/adr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84179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5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Initial Assessment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18025"/>
              </p:ext>
            </p:extLst>
          </p:nvPr>
        </p:nvGraphicFramePr>
        <p:xfrm>
          <a:off x="1676400" y="1905000"/>
          <a:ext cx="5791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 = Airway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Open?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(Head-tilt/chin-lift)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B =</a:t>
                      </a:r>
                      <a:r>
                        <a:rPr lang="en-US" sz="2000" b="1" baseline="0" dirty="0" smtClean="0">
                          <a:latin typeface="Century Gothic"/>
                          <a:cs typeface="Century Gothic"/>
                        </a:rPr>
                        <a:t> Breathing?</a:t>
                      </a:r>
                    </a:p>
                    <a:p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(Look, listen, feel)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C = Circulation?</a:t>
                      </a:r>
                    </a:p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(Check for signs of circulation)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8" descr="https://c1.staticflickr.com/1/6/76138988_28394182ec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2878641" cy="191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2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Algorithm of Actions: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7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Victim Assessment Sequence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66401628"/>
              </p:ext>
            </p:extLst>
          </p:nvPr>
        </p:nvGraphicFramePr>
        <p:xfrm>
          <a:off x="838200" y="1295400"/>
          <a:ext cx="7772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F:\CPTM END\CPTM Slides Content\victi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4870449"/>
            <a:ext cx="1981201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2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Key First Aid Responses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8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09805"/>
              </p:ext>
            </p:extLst>
          </p:nvPr>
        </p:nvGraphicFramePr>
        <p:xfrm>
          <a:off x="914400" y="1295400"/>
          <a:ext cx="7467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1574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First Aid Responses to</a:t>
                      </a:r>
                      <a:r>
                        <a:rPr lang="is-IS" sz="20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…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Bleeding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Shock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Burns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57480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Choking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Fractures and dislocation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Heart attack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Wounds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57480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Amputation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Spinal injuries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Stroke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Bites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and stings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73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9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Bleeding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1752600"/>
            <a:ext cx="2895600" cy="1371600"/>
          </a:xfrm>
          <a:prstGeom prst="roundRect">
            <a:avLst/>
          </a:prstGeom>
          <a:solidFill>
            <a:srgbClr val="8EB4E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Direct pressure stops most bleeding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0600" y="3276600"/>
            <a:ext cx="2895600" cy="1371600"/>
          </a:xfrm>
          <a:prstGeom prst="roundRect">
            <a:avLst/>
          </a:prstGeom>
          <a:solidFill>
            <a:srgbClr val="8EB4E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Elevate injured part to help reduce blood flow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0600" y="4800600"/>
            <a:ext cx="2895600" cy="1371600"/>
          </a:xfrm>
          <a:prstGeom prst="roundRect">
            <a:avLst/>
          </a:prstGeom>
          <a:solidFill>
            <a:srgbClr val="8EB4E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If bleeding continues, apply pressure at a pressure point to slow blood flow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93" y="2667000"/>
            <a:ext cx="5061580" cy="250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76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0" y="3352800"/>
            <a:ext cx="4953000" cy="12192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Monitor ABCs (Airway, breathing, circulation)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Keep victim lying on left side (vomit concerns)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Treat for shock by raising victim’s legs 8” - 12”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Seek immediate medical attention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1828800"/>
            <a:ext cx="4953000" cy="12192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Bruises or contusions of the skin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Painful, tender, rigid, bruised abdomen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Vomiting or coughing up blood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Stools that are black or contain bright red blood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Bleeding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1752600"/>
            <a:ext cx="2895600" cy="1371600"/>
          </a:xfrm>
          <a:prstGeom prst="roundRect">
            <a:avLst/>
          </a:prstGeom>
          <a:solidFill>
            <a:srgbClr val="8EB4E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Signs of internal bleeding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0600" y="3276600"/>
            <a:ext cx="2895600" cy="1371600"/>
          </a:xfrm>
          <a:prstGeom prst="roundRect">
            <a:avLst/>
          </a:prstGeom>
          <a:solidFill>
            <a:srgbClr val="8EB4E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What to do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18" name="Picture 2" descr="http://newsreleases.submitpressrelease123.com/wp-content/uploads/2014/09/internal-org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10379"/>
            <a:ext cx="1481138" cy="17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0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671935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latin typeface="Century Gothic"/>
                <a:cs typeface="Century Gothic"/>
              </a:rPr>
              <a:t>Shock:</a:t>
            </a:r>
            <a:r>
              <a:rPr lang="en-US" sz="2400" dirty="0" smtClean="0">
                <a:latin typeface="Century Gothic"/>
                <a:cs typeface="Century Gothic"/>
              </a:rPr>
              <a:t> circulatory system failure due to insufficient oxygenated blood to body</a:t>
            </a:r>
            <a:endParaRPr lang="en-US" sz="2400" b="1" dirty="0" smtClean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Shock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77392654"/>
              </p:ext>
            </p:extLst>
          </p:nvPr>
        </p:nvGraphicFramePr>
        <p:xfrm>
          <a:off x="1676400" y="2530476"/>
          <a:ext cx="5867400" cy="402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52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0" y="3629026"/>
            <a:ext cx="4953000" cy="14478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Lay victim on his/her back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Raise victim’s legs 8” – 12” to allow blood to drain from legs back to heart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Prevent body heat loss by putting blankets and coats under and over victim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0" y="1828800"/>
            <a:ext cx="4953000" cy="14478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Altered mental status (anxiety, restlessness)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Pale, cold/clammy skin, lips, nail beds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Nausea, vomiting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Rapid breathing, pulse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Unresponsive when shock is severe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Shock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1676401"/>
            <a:ext cx="2895600" cy="1704974"/>
          </a:xfrm>
          <a:prstGeom prst="roundRect">
            <a:avLst/>
          </a:prstGeom>
          <a:solidFill>
            <a:srgbClr val="8EB4E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What to look for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0600" y="3505201"/>
            <a:ext cx="2895600" cy="1676400"/>
          </a:xfrm>
          <a:prstGeom prst="roundRect">
            <a:avLst/>
          </a:prstGeom>
          <a:solidFill>
            <a:srgbClr val="8EB4E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What to do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71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Burns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2" descr="http://www.rugusavay.com/wp-content/uploads/2013/04/bu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209926" cy="336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6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Burns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4181"/>
              </p:ext>
            </p:extLst>
          </p:nvPr>
        </p:nvGraphicFramePr>
        <p:xfrm>
          <a:off x="304800" y="1752600"/>
          <a:ext cx="8610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5105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Burn Type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 to Do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entury Gothic"/>
                          <a:cs typeface="Century Gothic"/>
                        </a:rPr>
                        <a:t>Thermal (heat) burns</a:t>
                      </a:r>
                    </a:p>
                    <a:p>
                      <a:r>
                        <a:rPr lang="en-US" sz="1400" b="0" dirty="0" smtClean="0">
                          <a:latin typeface="Century Gothic"/>
                          <a:cs typeface="Century Gothic"/>
                        </a:rPr>
                        <a:t>Caused by: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dirty="0" smtClean="0">
                          <a:latin typeface="Century Gothic"/>
                          <a:cs typeface="Century Gothic"/>
                        </a:rPr>
                        <a:t>Flames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dirty="0" smtClean="0">
                          <a:latin typeface="Century Gothic"/>
                          <a:cs typeface="Century Gothic"/>
                        </a:rPr>
                        <a:t>Hot objects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dirty="0" smtClean="0">
                          <a:latin typeface="Century Gothic"/>
                          <a:cs typeface="Century Gothic"/>
                        </a:rPr>
                        <a:t>Flammable vapor that ignites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dirty="0" smtClean="0">
                          <a:latin typeface="Century Gothic"/>
                          <a:cs typeface="Century Gothic"/>
                        </a:rPr>
                        <a:t>Steam or hot liquid</a:t>
                      </a:r>
                      <a:endParaRPr lang="en-US" sz="14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dirty="0" smtClean="0">
                          <a:latin typeface="Century Gothic"/>
                          <a:cs typeface="Century Gothic"/>
                        </a:rPr>
                        <a:t>Stop the burning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dirty="0" smtClean="0">
                          <a:latin typeface="Century Gothic"/>
                          <a:cs typeface="Century Gothic"/>
                        </a:rPr>
                        <a:t>Determine the depth (degree)</a:t>
                      </a:r>
                      <a:r>
                        <a:rPr lang="en-US" sz="1400" b="0" baseline="0" dirty="0" smtClean="0">
                          <a:latin typeface="Century Gothic"/>
                          <a:cs typeface="Century Gothic"/>
                        </a:rPr>
                        <a:t> of the burn</a:t>
                      </a:r>
                      <a:endParaRPr lang="en-US" sz="14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entury Gothic"/>
                          <a:cs typeface="Century Gothic"/>
                        </a:rPr>
                        <a:t>Chemical</a:t>
                      </a:r>
                      <a:r>
                        <a:rPr lang="en-US" sz="1400" b="1" baseline="0" dirty="0" smtClean="0">
                          <a:latin typeface="Century Gothic"/>
                          <a:cs typeface="Century Gothic"/>
                        </a:rPr>
                        <a:t> burns</a:t>
                      </a:r>
                    </a:p>
                    <a:p>
                      <a:r>
                        <a:rPr lang="en-US" sz="1400" b="0" baseline="0" dirty="0" smtClean="0">
                          <a:latin typeface="Century Gothic"/>
                          <a:cs typeface="Century Gothic"/>
                        </a:rPr>
                        <a:t>Caused by: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baseline="0" dirty="0" smtClean="0">
                          <a:latin typeface="Century Gothic"/>
                          <a:cs typeface="Century Gothic"/>
                        </a:rPr>
                        <a:t>Acids (batteries)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baseline="0" dirty="0" smtClean="0">
                          <a:latin typeface="Century Gothic"/>
                          <a:cs typeface="Century Gothic"/>
                        </a:rPr>
                        <a:t>Alkalis (drain cleaners – often more extensive)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baseline="0" dirty="0" smtClean="0">
                          <a:latin typeface="Century Gothic"/>
                          <a:cs typeface="Century Gothic"/>
                        </a:rPr>
                        <a:t>Organic compounds (oil products)</a:t>
                      </a:r>
                      <a:endParaRPr lang="en-US" sz="14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dirty="0" smtClean="0">
                          <a:latin typeface="Century Gothic"/>
                          <a:cs typeface="Century Gothic"/>
                        </a:rPr>
                        <a:t>Remove the chemical by flushing the area with water for 20 minutes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dirty="0" smtClean="0">
                          <a:latin typeface="Century Gothic"/>
                          <a:cs typeface="Century Gothic"/>
                        </a:rPr>
                        <a:t>Cover burned area with a dry, sterile dressing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dirty="0" smtClean="0">
                          <a:latin typeface="Century Gothic"/>
                          <a:cs typeface="Century Gothic"/>
                        </a:rPr>
                        <a:t>Seek medical attention</a:t>
                      </a:r>
                      <a:endParaRPr lang="en-US" sz="14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6978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entury Gothic"/>
                          <a:cs typeface="Century Gothic"/>
                        </a:rPr>
                        <a:t>Electrical burns</a:t>
                      </a:r>
                      <a:endParaRPr lang="en-US" sz="14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dirty="0" smtClean="0">
                          <a:latin typeface="Century Gothic"/>
                          <a:cs typeface="Century Gothic"/>
                        </a:rPr>
                        <a:t>Make sure the scene is safe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dirty="0" smtClean="0">
                          <a:latin typeface="Century Gothic"/>
                          <a:cs typeface="Century Gothic"/>
                        </a:rPr>
                        <a:t>Check ABCs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dirty="0" smtClean="0">
                          <a:latin typeface="Century Gothic"/>
                          <a:cs typeface="Century Gothic"/>
                        </a:rPr>
                        <a:t>If victim</a:t>
                      </a:r>
                      <a:r>
                        <a:rPr lang="en-US" sz="1400" b="0" baseline="0" dirty="0" smtClean="0">
                          <a:latin typeface="Century Gothic"/>
                          <a:cs typeface="Century Gothic"/>
                        </a:rPr>
                        <a:t> fell, check for spinal injury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baseline="0" dirty="0" smtClean="0">
                          <a:latin typeface="Century Gothic"/>
                          <a:cs typeface="Century Gothic"/>
                        </a:rPr>
                        <a:t>Treat victim for shock by elevating legs 8” – 12” if no spinal injury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1400" b="0" baseline="0" dirty="0" smtClean="0">
                          <a:latin typeface="Century Gothic"/>
                          <a:cs typeface="Century Gothic"/>
                        </a:rPr>
                        <a:t>See medical attention immediately</a:t>
                      </a:r>
                      <a:endParaRPr lang="en-US" sz="14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17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860814" y="685800"/>
            <a:ext cx="7422372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Aim</a:t>
            </a:r>
            <a:r>
              <a:rPr lang="en-US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en-US" sz="3200" b="1" dirty="0" smtClean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 smtClean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To 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provide standardized training to all non-medical personnel on the principles of First Aid and Medical Incident Response in the field.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Choking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F:\CPTM END\CPTM Slides Content\7-nyc_choking-vict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23" y="1295400"/>
            <a:ext cx="3075755" cy="512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1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16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Fractures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2" descr="http://www.stjohn.org.nz/Global/Images/FirstAidLibrary/fractures_dislocation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39" y="1628180"/>
            <a:ext cx="4271123" cy="44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8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17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Dislocation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56" y="1643766"/>
            <a:ext cx="2394088" cy="4716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32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18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Fractures and Dislocation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57532"/>
              </p:ext>
            </p:extLst>
          </p:nvPr>
        </p:nvGraphicFramePr>
        <p:xfrm>
          <a:off x="1371600" y="2209800"/>
          <a:ext cx="6477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</a:tblGrid>
              <a:tr h="40990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 to Do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1418897"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Control any bleeding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Immobilize injured part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Ice and elevate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69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19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Heart Attack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35602"/>
              </p:ext>
            </p:extLst>
          </p:nvPr>
        </p:nvGraphicFramePr>
        <p:xfrm>
          <a:off x="1219200" y="2209800"/>
          <a:ext cx="6781800" cy="324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/>
              </a:tblGrid>
              <a:tr h="40990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What to Do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1418897"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2000" b="0" dirty="0" smtClean="0">
                          <a:latin typeface="Century Gothic"/>
                          <a:cs typeface="Century Gothic"/>
                        </a:rPr>
                        <a:t>Call EMS or get to nearest</a:t>
                      </a: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 hospital emergency department with 24-hour emergency cardiac care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Monitor victim’s condition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Help victim to least painful position (sitting with legs up and bent at the knees)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Determine if victim is known to have coronary heart disease and is using nitroglycerin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US" sz="2000" b="0" baseline="0" dirty="0" smtClean="0">
                          <a:latin typeface="Century Gothic"/>
                          <a:cs typeface="Century Gothic"/>
                        </a:rPr>
                        <a:t>If the victim is unresponsive, check ABCs and start CPR, if needed</a:t>
                      </a:r>
                      <a:endParaRPr lang="en-US" sz="20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3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Wounds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428533"/>
              </p:ext>
            </p:extLst>
          </p:nvPr>
        </p:nvGraphicFramePr>
        <p:xfrm>
          <a:off x="533400" y="1828800"/>
          <a:ext cx="8077200" cy="4343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/>
              </a:tblGrid>
              <a:tr h="93116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Open wounds: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a break in the skin’s surface, results in external bleeding and may allow bacteria to enter body and cause infection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451961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800" b="0" dirty="0" smtClean="0">
                          <a:latin typeface="Century Gothic"/>
                          <a:cs typeface="Century Gothic"/>
                        </a:rPr>
                        <a:t>Abrasion:</a:t>
                      </a:r>
                      <a:r>
                        <a:rPr lang="en-US" sz="1800" b="0" baseline="0" dirty="0" smtClean="0">
                          <a:latin typeface="Century Gothic"/>
                          <a:cs typeface="Century Gothic"/>
                        </a:rPr>
                        <a:t> the top layer of skin is removed with little or no blood loss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758745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800" b="0" dirty="0" smtClean="0">
                          <a:latin typeface="Century Gothic"/>
                          <a:cs typeface="Century Gothic"/>
                        </a:rPr>
                        <a:t>Laceration: a cut skin</a:t>
                      </a:r>
                      <a:r>
                        <a:rPr lang="en-US" sz="1800" b="0" baseline="0" dirty="0" smtClean="0">
                          <a:latin typeface="Century Gothic"/>
                          <a:cs typeface="Century Gothic"/>
                        </a:rPr>
                        <a:t> with jagged, irregular edges, caused by a forceful tearing away of skin tissue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030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800" b="0" dirty="0" smtClean="0">
                          <a:latin typeface="Century Gothic"/>
                          <a:cs typeface="Century Gothic"/>
                        </a:rPr>
                        <a:t>Incision:</a:t>
                      </a:r>
                      <a:r>
                        <a:rPr lang="en-US" sz="1800" b="0" baseline="0" dirty="0" smtClean="0">
                          <a:latin typeface="Century Gothic"/>
                          <a:cs typeface="Century Gothic"/>
                        </a:rPr>
                        <a:t> smooth edges, resembles surgical or paper cut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699895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800" b="0" dirty="0" smtClean="0">
                          <a:latin typeface="Century Gothic"/>
                          <a:cs typeface="Century Gothic"/>
                        </a:rPr>
                        <a:t>Avulsion: flap of skin is torn loose and either hanging from body or completely removed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0722"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1800" b="0" dirty="0" smtClean="0">
                          <a:latin typeface="Century Gothic"/>
                          <a:cs typeface="Century Gothic"/>
                        </a:rPr>
                        <a:t>Amputation: cutting or tearing off of a body part such as a finger, toe, hand,</a:t>
                      </a:r>
                      <a:r>
                        <a:rPr lang="en-US" sz="1800" b="0" baseline="0" dirty="0" smtClean="0">
                          <a:latin typeface="Century Gothic"/>
                          <a:cs typeface="Century Gothic"/>
                        </a:rPr>
                        <a:t> foot, arm or leg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73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0" y="3629026"/>
            <a:ext cx="5181600" cy="14478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Amputated part does not need cleaning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Wrap part with dry sterile gauze or clean cloth</a:t>
            </a:r>
          </a:p>
          <a:p>
            <a:pPr marL="285750" indent="-285750">
              <a:buFont typeface="Wingdings" charset="2"/>
              <a:buChar char="§"/>
            </a:pPr>
            <a:r>
              <a:rPr lang="en-US" spc="-30" dirty="0" smtClean="0">
                <a:solidFill>
                  <a:srgbClr val="000000"/>
                </a:solidFill>
              </a:rPr>
              <a:t>Put part in plastic bag or other waterproof container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Keep part cool, but do not freeze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Seek medical attention immediately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0" y="1828800"/>
            <a:ext cx="5181600" cy="14478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Control the bleeding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Treat the victim for shock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Recover the amputated part and whenever possible take it with the victim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Amputation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1676401"/>
            <a:ext cx="2895600" cy="1704974"/>
          </a:xfrm>
          <a:prstGeom prst="roundRect">
            <a:avLst/>
          </a:prstGeom>
          <a:solidFill>
            <a:srgbClr val="8EB4E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What to do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0600" y="3505201"/>
            <a:ext cx="2895600" cy="1676400"/>
          </a:xfrm>
          <a:prstGeom prst="roundRect">
            <a:avLst/>
          </a:prstGeom>
          <a:solidFill>
            <a:srgbClr val="8EB4E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Care for the amputated body part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06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0" y="3629026"/>
            <a:ext cx="5181600" cy="1711036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Painful movement of arms or legs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Numbness, tingling, weakness or burning sensation in arms or legs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Loss of bowel or bladder control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Paralysis of arms or legs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Deformity (odd-looking angle of head/neck)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0" y="1828800"/>
            <a:ext cx="5181600" cy="14478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Head injuries may indicate possible spinal injuries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It may have been moved suddenly in one or more directions, damaging the spine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Spinal </a:t>
            </a: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Injuries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1676401"/>
            <a:ext cx="2895600" cy="1704974"/>
          </a:xfrm>
          <a:prstGeom prst="roundRect">
            <a:avLst/>
          </a:prstGeom>
          <a:solidFill>
            <a:srgbClr val="8EB4E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Spinal injuries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0600" y="3505200"/>
            <a:ext cx="2895600" cy="1981200"/>
          </a:xfrm>
          <a:prstGeom prst="roundRect">
            <a:avLst/>
          </a:prstGeom>
          <a:solidFill>
            <a:srgbClr val="8EB4E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What to look for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811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Stroke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10" y="1925743"/>
            <a:ext cx="7304590" cy="378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18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Stroke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2" descr="http://massclearinghouse.ehs.state.ma.us/images/thumbs/HD2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6200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8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 smtClean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Timely medical emergency response important for survival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First Aid is applicable to everyday life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Bites and Stings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2" descr="http://www.stjohnsa.com.au/cms_resources/images/bites-sting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72225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4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First Aid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Actions to take as first responder to a medical emergency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Key First Aid responses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 smtClean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Define First Aid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Explain actions to take as first responder to a medical emergency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Describe key First Aid responses</a:t>
            </a:r>
            <a:endParaRPr lang="en-US" sz="2400" dirty="0" smtClean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79629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36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Overview</a:t>
            </a: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The Chain of Survival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First One to Respond to a Medical Emergency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Actions Before First Aid Response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Key First Aid Responses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The Chain of Survival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 order for a person to survive: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8" name="Picture 7" descr="Full 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895600"/>
            <a:ext cx="6000750" cy="159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01877" y="4587479"/>
            <a:ext cx="167546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350" dirty="0">
                <a:solidFill>
                  <a:srgbClr val="FF0000"/>
                </a:solidFill>
              </a:rPr>
              <a:t>Early</a:t>
            </a:r>
          </a:p>
          <a:p>
            <a:pPr algn="ctr"/>
            <a:r>
              <a:rPr lang="en-US" altLang="en-US" sz="1350" dirty="0">
                <a:solidFill>
                  <a:srgbClr val="002060"/>
                </a:solidFill>
              </a:rPr>
              <a:t>Inform/Call for Help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385786" y="4587478"/>
            <a:ext cx="1223476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350" dirty="0">
                <a:solidFill>
                  <a:srgbClr val="FF0000"/>
                </a:solidFill>
              </a:rPr>
              <a:t>Early</a:t>
            </a:r>
          </a:p>
          <a:p>
            <a:pPr algn="ctr"/>
            <a:r>
              <a:rPr lang="en-US" altLang="en-US" sz="1350" dirty="0">
                <a:solidFill>
                  <a:srgbClr val="002060"/>
                </a:solidFill>
              </a:rPr>
              <a:t>First Aid/CPR</a:t>
            </a:r>
          </a:p>
          <a:p>
            <a:pPr algn="ctr"/>
            <a:r>
              <a:rPr lang="en-US" altLang="en-US" sz="1350" b="1" dirty="0">
                <a:solidFill>
                  <a:srgbClr val="FF3300"/>
                </a:solidFill>
              </a:rPr>
              <a:t>YOU</a:t>
            </a:r>
            <a:endParaRPr lang="en-US" altLang="en-US" sz="1350" b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31171" y="4587479"/>
            <a:ext cx="159851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350" dirty="0">
                <a:solidFill>
                  <a:srgbClr val="FF0000"/>
                </a:solidFill>
              </a:rPr>
              <a:t>Early</a:t>
            </a:r>
          </a:p>
          <a:p>
            <a:pPr algn="ctr"/>
            <a:r>
              <a:rPr lang="en-US" altLang="en-US" sz="1350" dirty="0">
                <a:solidFill>
                  <a:srgbClr val="002060"/>
                </a:solidFill>
              </a:rPr>
              <a:t>Medical On Scene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000750" y="4587478"/>
            <a:ext cx="1666875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350" dirty="0">
                <a:solidFill>
                  <a:srgbClr val="FF0000"/>
                </a:solidFill>
              </a:rPr>
              <a:t>Early</a:t>
            </a:r>
          </a:p>
          <a:p>
            <a:pPr algn="ctr"/>
            <a:r>
              <a:rPr lang="en-US" altLang="en-US" sz="1350" dirty="0">
                <a:solidFill>
                  <a:srgbClr val="002060"/>
                </a:solidFill>
              </a:rPr>
              <a:t>Advanced Care</a:t>
            </a:r>
          </a:p>
          <a:p>
            <a:pPr algn="ctr"/>
            <a:r>
              <a:rPr lang="en-US" altLang="en-US" sz="1350" dirty="0">
                <a:solidFill>
                  <a:srgbClr val="002060"/>
                </a:solidFill>
              </a:rPr>
              <a:t>(Hospital)</a:t>
            </a:r>
          </a:p>
        </p:txBody>
      </p:sp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What is First Aid?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 smtClean="0">
                <a:latin typeface="Century Gothic"/>
                <a:cs typeface="Century Gothic"/>
              </a:rPr>
              <a:t>Immediate care</a:t>
            </a:r>
            <a:r>
              <a:rPr lang="en-US" sz="2400" dirty="0" smtClean="0">
                <a:latin typeface="Century Gothic"/>
                <a:cs typeface="Century Gothic"/>
              </a:rPr>
              <a:t> given to an injured or suddenly ill person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Does </a:t>
            </a:r>
            <a:r>
              <a:rPr lang="en-US" sz="2400" b="1" dirty="0" smtClean="0">
                <a:latin typeface="Century Gothic"/>
                <a:cs typeface="Century Gothic"/>
              </a:rPr>
              <a:t>NOT</a:t>
            </a:r>
            <a:r>
              <a:rPr lang="en-US" sz="2400" dirty="0" smtClean="0">
                <a:latin typeface="Century Gothic"/>
                <a:cs typeface="Century Gothic"/>
              </a:rPr>
              <a:t> take the place of proper medical treatment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Legal considerations – consent, trained personnel, peculiarities of the injured/ill person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2" descr="http://www.clipartbest.com/cliparts/KTj/geX/KTjgeXaL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72440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2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If You are the First to Respond to a 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Medical Emergency Incident</a:t>
            </a:r>
            <a:r>
              <a:rPr lang="is-I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…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Remain calm, do not panic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Assess situation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First Aid – permission, implied consent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Call for help</a:t>
            </a:r>
          </a:p>
          <a:p>
            <a:pPr marL="457200" indent="-4572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Stabilize situation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pic>
        <p:nvPicPr>
          <p:cNvPr id="7" name="Picture 2" descr="http://www.yourcakediva.com/wp-content/uploads/2014/01/HelpEmergencyHome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55029"/>
            <a:ext cx="2057400" cy="146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0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Actions for First Aid Response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2016</a:t>
            </a:r>
          </a:p>
        </p:txBody>
      </p:sp>
      <p:sp>
        <p:nvSpPr>
          <p:cNvPr id="2" name="Right Arrow 1"/>
          <p:cNvSpPr/>
          <p:nvPr/>
        </p:nvSpPr>
        <p:spPr>
          <a:xfrm>
            <a:off x="990600" y="1981200"/>
            <a:ext cx="6553200" cy="31242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2819400"/>
            <a:ext cx="1600200" cy="1447800"/>
          </a:xfrm>
          <a:prstGeom prst="roundRect">
            <a:avLst/>
          </a:prstGeom>
          <a:solidFill>
            <a:srgbClr val="8EB4E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Initial Assessment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43000" y="2819400"/>
            <a:ext cx="1600200" cy="1447800"/>
          </a:xfrm>
          <a:prstGeom prst="roundRect">
            <a:avLst/>
          </a:prstGeom>
          <a:solidFill>
            <a:srgbClr val="8EB4E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Scene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Survey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5800" y="2819400"/>
            <a:ext cx="1600200" cy="1447800"/>
          </a:xfrm>
          <a:prstGeom prst="roundRect">
            <a:avLst/>
          </a:prstGeom>
          <a:solidFill>
            <a:srgbClr val="8EB4E3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Victim Assessment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72200" y="2819400"/>
            <a:ext cx="1600200" cy="1447800"/>
          </a:xfrm>
          <a:prstGeom prst="roundRect">
            <a:avLst/>
          </a:prstGeom>
          <a:solidFill>
            <a:srgbClr val="8D9C36"/>
          </a:solidFill>
          <a:ln w="190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First Aid Response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080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12485</TotalTime>
  <Words>1307</Words>
  <Application>Microsoft Macintosh PowerPoint</Application>
  <PresentationFormat>On-screen Show (4:3)</PresentationFormat>
  <Paragraphs>254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Jenna Russo</cp:lastModifiedBy>
  <cp:revision>137</cp:revision>
  <dcterms:created xsi:type="dcterms:W3CDTF">2015-12-09T18:20:24Z</dcterms:created>
  <dcterms:modified xsi:type="dcterms:W3CDTF">2016-04-26T18:45:20Z</dcterms:modified>
</cp:coreProperties>
</file>