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96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9" r:id="rId3"/>
    <p:sldId id="260" r:id="rId4"/>
    <p:sldId id="261" r:id="rId5"/>
    <p:sldId id="262" r:id="rId6"/>
    <p:sldId id="257" r:id="rId7"/>
    <p:sldId id="285" r:id="rId8"/>
    <p:sldId id="309" r:id="rId9"/>
    <p:sldId id="300" r:id="rId10"/>
    <p:sldId id="311" r:id="rId11"/>
    <p:sldId id="302" r:id="rId12"/>
    <p:sldId id="304" r:id="rId13"/>
    <p:sldId id="312" r:id="rId14"/>
    <p:sldId id="308" r:id="rId15"/>
    <p:sldId id="313" r:id="rId16"/>
    <p:sldId id="315" r:id="rId17"/>
    <p:sldId id="316" r:id="rId18"/>
    <p:sldId id="282" r:id="rId19"/>
    <p:sldId id="280" r:id="rId20"/>
    <p:sldId id="27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9C36"/>
    <a:srgbClr val="DCE6F2"/>
    <a:srgbClr val="8EB4E3"/>
    <a:srgbClr val="002060"/>
    <a:srgbClr val="00201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06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CC0FC-2BDE-084B-852C-86E1AEAD3E77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AC4F9-24D2-0145-B7DA-012D79642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0530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810E5-B9E1-7E45-A0FB-1A55435B13DB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2A593-4382-9548-BCBC-9AFA9F580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3898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4B31-ACE0-F547-8C2A-5E53FD9CD1DC}" type="datetime1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8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E951-9F77-0E47-911C-86FD149859FA}" type="datetime1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36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691BD-A017-2F4A-8C9F-18B6D335A2E7}" type="datetime1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44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69FE6-3256-724F-A287-3742D15497A5}" type="datetime1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77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7DDDE-7C8D-4B40-B70F-4C9D569D2491}" type="datetime1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2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C7B3-C942-824B-A87A-343F2FEC0D13}" type="datetime1">
              <a:rPr lang="en-US" smtClean="0"/>
              <a:t>8/1/2016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319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73BB-F4AE-0B41-A7ED-9113B6047745}" type="datetime1">
              <a:rPr lang="en-US" smtClean="0"/>
              <a:t>8/1/2016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4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4255-F5BE-0445-B1B0-8FD43F2E8489}" type="datetime1">
              <a:rPr lang="en-US" smtClean="0"/>
              <a:t>8/1/2016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027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93B2-68D1-BC45-A179-00E32D0B48E3}" type="datetime1">
              <a:rPr lang="en-US" smtClean="0"/>
              <a:t>8/1/2016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4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3F7A-29E4-F045-AC12-411FDACB4997}" type="datetime1">
              <a:rPr lang="en-US" smtClean="0"/>
              <a:t>8/1/2016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2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B594-1210-B948-8D31-3B544F5D6C5B}" type="datetime1">
              <a:rPr lang="en-US" smtClean="0"/>
              <a:t>8/1/2016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88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D2E31-5621-F547-819F-82E55C0B7381}" type="datetime1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1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990600" y="2667000"/>
            <a:ext cx="7223343" cy="1977390"/>
            <a:chOff x="990600" y="2142669"/>
            <a:chExt cx="7223343" cy="1977390"/>
          </a:xfrm>
        </p:grpSpPr>
        <p:sp>
          <p:nvSpPr>
            <p:cNvPr id="5" name="Rectangle 4"/>
            <p:cNvSpPr/>
            <p:nvPr/>
          </p:nvSpPr>
          <p:spPr>
            <a:xfrm>
              <a:off x="990600" y="2142669"/>
              <a:ext cx="7223342" cy="1977390"/>
            </a:xfrm>
            <a:prstGeom prst="rect">
              <a:avLst/>
            </a:prstGeom>
          </p:spPr>
        </p:sp>
        <p:sp>
          <p:nvSpPr>
            <p:cNvPr id="6" name="Text Box 6"/>
            <p:cNvSpPr txBox="1"/>
            <p:nvPr/>
          </p:nvSpPr>
          <p:spPr>
            <a:xfrm>
              <a:off x="2438401" y="3515104"/>
              <a:ext cx="5775542" cy="6049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dirty="0" err="1" smtClean="0">
                  <a:solidFill>
                    <a:srgbClr val="73802D"/>
                  </a:solidFill>
                  <a:effectLst/>
                  <a:latin typeface="Century Gothic"/>
                  <a:ea typeface="Calibri"/>
                  <a:cs typeface="Century Gothic"/>
                </a:rPr>
                <a:t>Peacebuilding</a:t>
              </a:r>
              <a:r>
                <a:rPr lang="en-US" sz="2800" dirty="0" smtClean="0">
                  <a:solidFill>
                    <a:srgbClr val="73802D"/>
                  </a:solidFill>
                  <a:effectLst/>
                  <a:latin typeface="Century Gothic"/>
                  <a:ea typeface="Calibri"/>
                  <a:cs typeface="Century Gothic"/>
                </a:rPr>
                <a:t> Activities</a:t>
              </a:r>
              <a:endParaRPr lang="en-US" sz="2800" dirty="0">
                <a:effectLst/>
                <a:latin typeface="Century Gothic"/>
                <a:ea typeface="Calibri"/>
                <a:cs typeface="Century Gothic"/>
              </a:endParaRPr>
            </a:p>
          </p:txBody>
        </p:sp>
        <p:sp>
          <p:nvSpPr>
            <p:cNvPr id="7" name="Text Box 7"/>
            <p:cNvSpPr txBox="1"/>
            <p:nvPr/>
          </p:nvSpPr>
          <p:spPr>
            <a:xfrm>
              <a:off x="1081009" y="2269077"/>
              <a:ext cx="2527753" cy="130923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7200" spc="300" dirty="0" smtClean="0">
                  <a:solidFill>
                    <a:srgbClr val="002060"/>
                  </a:solidFill>
                  <a:latin typeface="Century Gothic"/>
                  <a:ea typeface="Calibri"/>
                  <a:cs typeface="Century Gothic"/>
                </a:rPr>
                <a:t>2.2</a:t>
              </a:r>
              <a:endParaRPr lang="en-US" sz="1100" spc="300" dirty="0">
                <a:effectLst/>
                <a:latin typeface="Century Gothic"/>
                <a:ea typeface="Calibri"/>
                <a:cs typeface="Century Gothic"/>
              </a:endParaRPr>
            </a:p>
          </p:txBody>
        </p:sp>
        <p:sp>
          <p:nvSpPr>
            <p:cNvPr id="8" name="Text Box 8"/>
            <p:cNvSpPr txBox="1"/>
            <p:nvPr/>
          </p:nvSpPr>
          <p:spPr>
            <a:xfrm>
              <a:off x="1219200" y="2142669"/>
              <a:ext cx="2112948" cy="47854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spc="1000" dirty="0">
                  <a:solidFill>
                    <a:srgbClr val="ADC5F1"/>
                  </a:solidFill>
                  <a:effectLst/>
                  <a:latin typeface="Century Gothic"/>
                  <a:ea typeface="Calibri"/>
                  <a:cs typeface="Century Gothic"/>
                </a:rPr>
                <a:t>Lesson</a:t>
              </a:r>
              <a:endParaRPr lang="en-US" sz="2400" dirty="0">
                <a:effectLst/>
                <a:latin typeface="Century Gothic"/>
                <a:ea typeface="Calibri"/>
                <a:cs typeface="Century Gothic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1189242" y="3506075"/>
              <a:ext cx="6907321" cy="0"/>
            </a:xfrm>
            <a:prstGeom prst="line">
              <a:avLst/>
            </a:prstGeom>
            <a:ln>
              <a:gradFill>
                <a:gsLst>
                  <a:gs pos="0">
                    <a:schemeClr val="bg1"/>
                  </a:gs>
                  <a:gs pos="56000">
                    <a:schemeClr val="accent1">
                      <a:tint val="44500"/>
                      <a:satMod val="160000"/>
                    </a:schemeClr>
                  </a:gs>
                  <a:gs pos="100000">
                    <a:srgbClr val="ADC5F1"/>
                  </a:gs>
                </a:gsLst>
                <a:lin ang="540000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0" name="Picture 9"/>
            <p:cNvPicPr/>
            <p:nvPr/>
          </p:nvPicPr>
          <p:blipFill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3740" y="2410132"/>
              <a:ext cx="1138778" cy="967181"/>
            </a:xfrm>
            <a:prstGeom prst="rect">
              <a:avLst/>
            </a:prstGeom>
          </p:spPr>
        </p:pic>
      </p:grpSp>
      <p:sp>
        <p:nvSpPr>
          <p:cNvPr id="11" name="Text Box 8"/>
          <p:cNvSpPr txBox="1"/>
          <p:nvPr/>
        </p:nvSpPr>
        <p:spPr>
          <a:xfrm>
            <a:off x="1112028" y="1143000"/>
            <a:ext cx="7422372" cy="7620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spc="300" dirty="0" smtClean="0">
                <a:solidFill>
                  <a:srgbClr val="ADC5F1"/>
                </a:solidFill>
                <a:effectLst/>
                <a:latin typeface="Century Gothic"/>
                <a:ea typeface="Calibri"/>
                <a:cs typeface="Century Gothic"/>
              </a:rPr>
              <a:t>Module 2: Mandated Tasks of United Nations Peacekeeping Operations</a:t>
            </a:r>
            <a:endParaRPr lang="en-US" sz="1100" spc="300" dirty="0">
              <a:effectLst/>
              <a:latin typeface="Century Gothic"/>
              <a:ea typeface="Calibri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12774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1981200"/>
            <a:ext cx="7924800" cy="457200"/>
          </a:xfrm>
          <a:prstGeom prst="rect">
            <a:avLst/>
          </a:prstGeom>
          <a:solidFill>
            <a:srgbClr val="8EB4E3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entury Gothic"/>
                <a:cs typeface="Century Gothic"/>
              </a:rPr>
              <a:t>National Security and Justice Sector</a:t>
            </a:r>
            <a:endParaRPr lang="en-US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Security Sector Reform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2" name="Isosceles Triangle 1"/>
          <p:cNvSpPr/>
          <p:nvPr/>
        </p:nvSpPr>
        <p:spPr>
          <a:xfrm>
            <a:off x="381000" y="838200"/>
            <a:ext cx="8458200" cy="1143000"/>
          </a:xfrm>
          <a:prstGeom prst="triangle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Century Gothic"/>
                <a:cs typeface="Century Gothic"/>
              </a:rPr>
              <a:t>State</a:t>
            </a:r>
            <a:endParaRPr lang="en-US" sz="280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914400" y="2438400"/>
            <a:ext cx="7315200" cy="3048000"/>
            <a:chOff x="1066800" y="2819400"/>
            <a:chExt cx="7315200" cy="3048000"/>
          </a:xfrm>
        </p:grpSpPr>
        <p:sp>
          <p:nvSpPr>
            <p:cNvPr id="5" name="Rectangle 4"/>
            <p:cNvSpPr/>
            <p:nvPr/>
          </p:nvSpPr>
          <p:spPr>
            <a:xfrm>
              <a:off x="1066800" y="2819400"/>
              <a:ext cx="609600" cy="3048000"/>
            </a:xfrm>
            <a:prstGeom prst="rect">
              <a:avLst/>
            </a:prstGeom>
            <a:solidFill>
              <a:srgbClr val="DCE6F2"/>
            </a:solidFill>
            <a:ln>
              <a:solidFill>
                <a:srgbClr val="8EB4E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latin typeface="Century Gothic"/>
                  <a:cs typeface="Century Gothic"/>
                </a:rPr>
                <a:t>Police</a:t>
              </a:r>
              <a:endParaRPr lang="en-US" sz="2000" dirty="0">
                <a:solidFill>
                  <a:schemeClr val="tx1"/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905000" y="2819400"/>
              <a:ext cx="609600" cy="3048000"/>
            </a:xfrm>
            <a:prstGeom prst="rect">
              <a:avLst/>
            </a:prstGeom>
            <a:solidFill>
              <a:srgbClr val="DCE6F2"/>
            </a:solidFill>
            <a:ln>
              <a:solidFill>
                <a:srgbClr val="8EB4E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latin typeface="Century Gothic"/>
                  <a:cs typeface="Century Gothic"/>
                </a:rPr>
                <a:t>Border Security</a:t>
              </a:r>
              <a:endParaRPr lang="en-US" sz="2000" dirty="0">
                <a:solidFill>
                  <a:schemeClr val="tx1"/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743200" y="2819400"/>
              <a:ext cx="609600" cy="3048000"/>
            </a:xfrm>
            <a:prstGeom prst="rect">
              <a:avLst/>
            </a:prstGeom>
            <a:solidFill>
              <a:srgbClr val="DCE6F2"/>
            </a:solidFill>
            <a:ln>
              <a:solidFill>
                <a:srgbClr val="8EB4E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latin typeface="Century Gothic"/>
                  <a:cs typeface="Century Gothic"/>
                </a:rPr>
                <a:t>Prisons</a:t>
              </a:r>
              <a:endParaRPr lang="en-US" sz="2000" dirty="0">
                <a:solidFill>
                  <a:schemeClr val="tx1"/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81400" y="2819400"/>
              <a:ext cx="609600" cy="3048000"/>
            </a:xfrm>
            <a:prstGeom prst="rect">
              <a:avLst/>
            </a:prstGeom>
            <a:solidFill>
              <a:srgbClr val="DCE6F2"/>
            </a:solidFill>
            <a:ln>
              <a:solidFill>
                <a:srgbClr val="8EB4E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latin typeface="Century Gothic"/>
                  <a:cs typeface="Century Gothic"/>
                </a:rPr>
                <a:t>Non-State Security Providers</a:t>
              </a:r>
              <a:endParaRPr lang="en-US" sz="2000" dirty="0">
                <a:solidFill>
                  <a:schemeClr val="tx1"/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419600" y="2819400"/>
              <a:ext cx="609600" cy="3048000"/>
            </a:xfrm>
            <a:prstGeom prst="rect">
              <a:avLst/>
            </a:prstGeom>
            <a:solidFill>
              <a:srgbClr val="DCE6F2"/>
            </a:solidFill>
            <a:ln>
              <a:solidFill>
                <a:srgbClr val="8EB4E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2000" dirty="0" err="1" smtClean="0">
                  <a:solidFill>
                    <a:schemeClr val="tx1"/>
                  </a:solidFill>
                  <a:latin typeface="Century Gothic"/>
                  <a:cs typeface="Century Gothic"/>
                </a:rPr>
                <a:t>Defence</a:t>
              </a:r>
              <a:r>
                <a:rPr lang="en-US" sz="2000" dirty="0" smtClean="0">
                  <a:solidFill>
                    <a:schemeClr val="tx1"/>
                  </a:solidFill>
                  <a:latin typeface="Century Gothic"/>
                  <a:cs typeface="Century Gothic"/>
                </a:rPr>
                <a:t> (DSR)</a:t>
              </a:r>
              <a:endParaRPr lang="en-US" sz="2000" dirty="0">
                <a:solidFill>
                  <a:schemeClr val="tx1"/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257800" y="2819400"/>
              <a:ext cx="609600" cy="3048000"/>
            </a:xfrm>
            <a:prstGeom prst="rect">
              <a:avLst/>
            </a:prstGeom>
            <a:solidFill>
              <a:srgbClr val="DCE6F2"/>
            </a:solidFill>
            <a:ln>
              <a:solidFill>
                <a:srgbClr val="8EB4E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latin typeface="Century Gothic"/>
                  <a:cs typeface="Century Gothic"/>
                </a:rPr>
                <a:t>Civil Society</a:t>
              </a:r>
              <a:endParaRPr lang="en-US" sz="2000" dirty="0">
                <a:solidFill>
                  <a:schemeClr val="tx1"/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096000" y="2819400"/>
              <a:ext cx="609600" cy="3048000"/>
            </a:xfrm>
            <a:prstGeom prst="rect">
              <a:avLst/>
            </a:prstGeom>
            <a:solidFill>
              <a:srgbClr val="DCE6F2"/>
            </a:solidFill>
            <a:ln>
              <a:solidFill>
                <a:srgbClr val="8EB4E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latin typeface="Century Gothic"/>
                  <a:cs typeface="Century Gothic"/>
                </a:rPr>
                <a:t>Parliament/Ministries</a:t>
              </a:r>
              <a:endParaRPr lang="en-US" sz="2000" dirty="0">
                <a:solidFill>
                  <a:schemeClr val="tx1"/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934200" y="2819400"/>
              <a:ext cx="609600" cy="3048000"/>
            </a:xfrm>
            <a:prstGeom prst="rect">
              <a:avLst/>
            </a:prstGeom>
            <a:solidFill>
              <a:srgbClr val="DCE6F2"/>
            </a:solidFill>
            <a:ln>
              <a:solidFill>
                <a:srgbClr val="8EB4E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latin typeface="Century Gothic"/>
                  <a:cs typeface="Century Gothic"/>
                </a:rPr>
                <a:t>Judiciary</a:t>
              </a:r>
              <a:endParaRPr lang="en-US" sz="2000" dirty="0">
                <a:solidFill>
                  <a:schemeClr val="tx1"/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772400" y="2819400"/>
              <a:ext cx="609600" cy="3048000"/>
            </a:xfrm>
            <a:prstGeom prst="rect">
              <a:avLst/>
            </a:prstGeom>
            <a:solidFill>
              <a:srgbClr val="DCE6F2"/>
            </a:solidFill>
            <a:ln>
              <a:solidFill>
                <a:srgbClr val="8EB4E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latin typeface="Century Gothic"/>
                  <a:cs typeface="Century Gothic"/>
                </a:rPr>
                <a:t>Other</a:t>
              </a:r>
              <a:endParaRPr lang="en-US" sz="2000" dirty="0">
                <a:solidFill>
                  <a:schemeClr val="tx1"/>
                </a:solidFill>
                <a:latin typeface="Century Gothic"/>
                <a:cs typeface="Century Gothic"/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609600" y="5486400"/>
            <a:ext cx="7924800" cy="457200"/>
          </a:xfrm>
          <a:prstGeom prst="rect">
            <a:avLst/>
          </a:prstGeom>
          <a:solidFill>
            <a:srgbClr val="8EB4E3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entury Gothic"/>
                <a:cs typeface="Century Gothic"/>
              </a:rPr>
              <a:t>Security and Justice Needs</a:t>
            </a:r>
            <a:endParaRPr lang="en-US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5943600"/>
            <a:ext cx="8458200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entury Gothic"/>
                <a:cs typeface="Century Gothic"/>
              </a:rPr>
              <a:t>PEOPLE</a:t>
            </a:r>
            <a:endParaRPr lang="en-US" sz="2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79278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Security Sector Reform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391400" cy="4770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latin typeface="Century Gothic"/>
                <a:cs typeface="Century Gothic"/>
              </a:rPr>
              <a:t>UN PKO: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Facilitate national SSR dialogues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Develop national security policies, strategies, plans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Strengthen oversight, management, coordination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Prepare legislation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Mobilize resources, harmonize support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Education, training, institution building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Monitor and evaluate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err="1" smtClean="0">
                <a:latin typeface="Century Gothic"/>
                <a:cs typeface="Century Gothic"/>
              </a:rPr>
              <a:t>Defence</a:t>
            </a:r>
            <a:r>
              <a:rPr lang="en-US" sz="2400" dirty="0" smtClean="0">
                <a:latin typeface="Century Gothic"/>
                <a:cs typeface="Century Gothic"/>
              </a:rPr>
              <a:t> sector reform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9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313950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Rule of Law (ROL)-Related Activities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391400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b="1" dirty="0" smtClean="0">
                <a:latin typeface="Century Gothic"/>
                <a:cs typeface="Century Gothic"/>
              </a:rPr>
              <a:t>ROL:</a:t>
            </a:r>
            <a:r>
              <a:rPr lang="en-US" sz="2400" dirty="0" smtClean="0">
                <a:latin typeface="Century Gothic"/>
                <a:cs typeface="Century Gothic"/>
              </a:rPr>
              <a:t> Legal and political framework under which all persons and institutions, including state, are accountable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Laws are:</a:t>
            </a:r>
          </a:p>
          <a:p>
            <a:pPr marL="800100" lvl="1" indent="-342900">
              <a:spcAft>
                <a:spcPts val="600"/>
              </a:spcAft>
              <a:buFont typeface="Courier New"/>
              <a:buChar char="o"/>
            </a:pPr>
            <a:r>
              <a:rPr lang="en-US" sz="2400" dirty="0" smtClean="0">
                <a:latin typeface="Century Gothic"/>
                <a:cs typeface="Century Gothic"/>
              </a:rPr>
              <a:t>Publicly promulgated</a:t>
            </a:r>
          </a:p>
          <a:p>
            <a:pPr marL="800100" lvl="1" indent="-342900">
              <a:spcAft>
                <a:spcPts val="600"/>
              </a:spcAft>
              <a:buFont typeface="Courier New"/>
              <a:buChar char="o"/>
            </a:pPr>
            <a:r>
              <a:rPr lang="en-US" sz="2400" dirty="0" smtClean="0">
                <a:latin typeface="Century Gothic"/>
                <a:cs typeface="Century Gothic"/>
              </a:rPr>
              <a:t>Equally enforced</a:t>
            </a:r>
          </a:p>
          <a:p>
            <a:pPr marL="800100" lvl="1" indent="-342900">
              <a:spcAft>
                <a:spcPts val="600"/>
              </a:spcAft>
              <a:buFont typeface="Courier New"/>
              <a:buChar char="o"/>
            </a:pPr>
            <a:r>
              <a:rPr lang="en-US" sz="2400" dirty="0" smtClean="0">
                <a:latin typeface="Century Gothic"/>
                <a:cs typeface="Century Gothic"/>
              </a:rPr>
              <a:t>Independently adjudicated</a:t>
            </a:r>
          </a:p>
          <a:p>
            <a:pPr marL="800100" lvl="1" indent="-342900">
              <a:spcAft>
                <a:spcPts val="600"/>
              </a:spcAft>
              <a:buFont typeface="Courier New"/>
              <a:buChar char="o"/>
            </a:pPr>
            <a:r>
              <a:rPr lang="en-US" sz="2400" dirty="0" smtClean="0">
                <a:latin typeface="Century Gothic"/>
                <a:cs typeface="Century Gothic"/>
              </a:rPr>
              <a:t>Consistent with IHRL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11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8" name="Picture 3" descr="F:\CPTM END\CPTM Slides Content\national partners justic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105400"/>
            <a:ext cx="1925590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F:\CPTM END\CPTM Slides Content\7606127686_9338ad55bb_k-1180x78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1066" y="5105399"/>
            <a:ext cx="1921868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F:\CPTM END\CPTM Slides Content\police partner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0683" y="5105400"/>
            <a:ext cx="1922117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09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Rule of Law (ROL)-Related Activities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391400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latin typeface="Century Gothic"/>
                <a:cs typeface="Century Gothic"/>
              </a:rPr>
              <a:t>UN PKO: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Comprehensive plans include building police stations, court houses, prisons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Develop local capacity, human resources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Oversee rehabilitation of training </a:t>
            </a:r>
            <a:r>
              <a:rPr lang="en-US" sz="2400" dirty="0" err="1" smtClean="0">
                <a:latin typeface="Century Gothic"/>
                <a:cs typeface="Century Gothic"/>
              </a:rPr>
              <a:t>centres</a:t>
            </a:r>
            <a:r>
              <a:rPr lang="en-US" sz="2400" dirty="0" smtClean="0">
                <a:latin typeface="Century Gothic"/>
                <a:cs typeface="Century Gothic"/>
              </a:rPr>
              <a:t>, universities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12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8" name="Picture 3" descr="F:\CPTM END\CPTM Slides Content\national partners justic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105400"/>
            <a:ext cx="1925590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F:\CPTM END\CPTM Slides Content\7606127686_9338ad55bb_k-1180x78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1066" y="5105399"/>
            <a:ext cx="1921868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F:\CPTM END\CPTM Slides Content\police partner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0683" y="5105400"/>
            <a:ext cx="1922117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283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Electoral Assistance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3914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Legal, technical, logistic support to electoral laws, processes and institutions</a:t>
            </a:r>
          </a:p>
          <a:p>
            <a:pPr marL="800100" lvl="1" indent="-342900">
              <a:spcAft>
                <a:spcPts val="600"/>
              </a:spcAft>
              <a:buFont typeface="Courier New"/>
              <a:buChar char="o"/>
            </a:pPr>
            <a:r>
              <a:rPr lang="en-US" sz="2400" dirty="0" smtClean="0">
                <a:latin typeface="Century Gothic"/>
                <a:cs typeface="Century Gothic"/>
              </a:rPr>
              <a:t>Technical assistance</a:t>
            </a:r>
          </a:p>
          <a:p>
            <a:pPr marL="800100" lvl="1" indent="-342900">
              <a:spcAft>
                <a:spcPts val="600"/>
              </a:spcAft>
              <a:buFont typeface="Courier New"/>
              <a:buChar char="o"/>
            </a:pPr>
            <a:r>
              <a:rPr lang="en-US" sz="2400" dirty="0" smtClean="0">
                <a:latin typeface="Century Gothic"/>
                <a:cs typeface="Century Gothic"/>
              </a:rPr>
              <a:t>Election observation, other assessments</a:t>
            </a:r>
          </a:p>
          <a:p>
            <a:pPr marL="800100" lvl="1" indent="-342900">
              <a:spcAft>
                <a:spcPts val="600"/>
              </a:spcAft>
              <a:buFont typeface="Courier New"/>
              <a:buChar char="o"/>
            </a:pPr>
            <a:r>
              <a:rPr lang="en-US" sz="2400" dirty="0" smtClean="0">
                <a:latin typeface="Century Gothic"/>
                <a:cs typeface="Century Gothic"/>
              </a:rPr>
              <a:t>Organization or supervision of elections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14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12" name="Picture 4" descr="Elecciones en Timor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038600"/>
            <a:ext cx="3352800" cy="2239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158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Electoral Assistance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3914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Department of Political Affairs’ (DPA) Electoral Assistance Division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Collaborates with UN PKO and UNCT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15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12" name="Picture 4" descr="Elecciones en Timor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038600"/>
            <a:ext cx="3352800" cy="2239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212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Support to the Restoration and Extension of State Authority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Rebuilding legitimacy and people’s confidence in state institutions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17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8" name="Picture 2" descr="F:\CPTM END\CPTM Slides Content\civilaffairs_pan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495800"/>
            <a:ext cx="3657602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Support to the Restoration and Extension of State Authority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391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latin typeface="Century Gothic"/>
                <a:cs typeface="Century Gothic"/>
              </a:rPr>
              <a:t>Civil Affairs Officers of UN PKO: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Develop accountability, transparency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Preliminary assessments of needs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>
                <a:latin typeface="Century Gothic"/>
                <a:cs typeface="Century Gothic"/>
              </a:rPr>
              <a:t> </a:t>
            </a:r>
            <a:r>
              <a:rPr lang="en-US" sz="2400" dirty="0" smtClean="0">
                <a:latin typeface="Century Gothic"/>
                <a:cs typeface="Century Gothic"/>
              </a:rPr>
              <a:t>Monitor delivery of public services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Local civic education, sensitization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Logistical, administrative support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Capacity-building of local people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Support to policy, planning, decision-making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Mobilization of donor interest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18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183741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685800"/>
            <a:ext cx="7772400" cy="5943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Summary of Key Messages</a:t>
            </a:r>
            <a:endParaRPr lang="en-US" sz="3200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 smtClean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Examples of mandated tasks which are </a:t>
            </a:r>
            <a:r>
              <a:rPr lang="en-US" sz="2400" dirty="0" err="1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peacebuilding</a:t>
            </a: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 activities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Details of </a:t>
            </a:r>
            <a:r>
              <a:rPr lang="en-US" sz="2400" dirty="0" err="1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peacebuilding</a:t>
            </a: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 activities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Different roles of mission components in </a:t>
            </a:r>
            <a:r>
              <a:rPr lang="en-US" sz="2400" dirty="0" err="1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peacebuilding</a:t>
            </a: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 activities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151459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1828800"/>
            <a:ext cx="7772400" cy="1447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2060"/>
                </a:solidFill>
                <a:effectLst/>
                <a:latin typeface="Century Gothic"/>
                <a:ea typeface="Calibri"/>
                <a:cs typeface="Century Gothic"/>
              </a:rPr>
              <a:t>Questions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 smtClean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330292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860814" y="685800"/>
            <a:ext cx="7422372" cy="4800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Aim</a:t>
            </a:r>
            <a:r>
              <a:rPr lang="en-US" sz="3200" b="1" dirty="0" smtClean="0">
                <a:solidFill>
                  <a:srgbClr val="002060"/>
                </a:solidFill>
                <a:ea typeface="Calibri"/>
                <a:cs typeface="Times New Roman"/>
              </a:rPr>
              <a:t> </a:t>
            </a:r>
            <a:endParaRPr lang="en-US" sz="3200" b="1" dirty="0" smtClean="0">
              <a:solidFill>
                <a:srgbClr val="002060"/>
              </a:solidFill>
              <a:effectLst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3200" spc="600" dirty="0" smtClean="0">
              <a:solidFill>
                <a:srgbClr val="ADC5F1"/>
              </a:solidFill>
              <a:ea typeface="Calibri"/>
              <a:cs typeface="Times New Roman"/>
            </a:endParaRPr>
          </a:p>
          <a:p>
            <a:pPr marL="0" marR="0" algn="ctr">
              <a:spcBef>
                <a:spcPts val="0"/>
              </a:spcBef>
              <a:spcAft>
                <a:spcPts val="1000"/>
              </a:spcAft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To provide details on </a:t>
            </a:r>
            <a:r>
              <a:rPr lang="en-US" sz="2400" dirty="0" err="1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peacebuilding</a:t>
            </a: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 activities which are mandated to UN peacekeeping operations by the Security Council.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50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/>
          <p:nvPr/>
        </p:nvSpPr>
        <p:spPr>
          <a:xfrm>
            <a:off x="685800" y="1828800"/>
            <a:ext cx="7772400" cy="1447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Learning Activity</a:t>
            </a: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endParaRPr lang="en-US" sz="3200" b="1" dirty="0">
              <a:solidFill>
                <a:srgbClr val="002060"/>
              </a:solidFill>
              <a:effectLst/>
              <a:latin typeface="Century Gothic"/>
              <a:ea typeface="Calibri"/>
              <a:cs typeface="Century Gothic"/>
            </a:endParaRP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2060"/>
                </a:solidFill>
                <a:effectLst/>
                <a:latin typeface="Century Gothic"/>
                <a:ea typeface="Calibri"/>
                <a:cs typeface="Century Gothic"/>
              </a:rPr>
              <a:t>Learning Evaluation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 smtClean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380113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685800"/>
            <a:ext cx="7772400" cy="4800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Relevance </a:t>
            </a:r>
            <a:endParaRPr lang="en-US" sz="3200" b="1" dirty="0" smtClean="0">
              <a:solidFill>
                <a:srgbClr val="002060"/>
              </a:solidFill>
              <a:effectLst/>
              <a:latin typeface="Century Gothic"/>
              <a:ea typeface="Calibri"/>
              <a:cs typeface="Century Gothic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3200" spc="600" dirty="0">
              <a:solidFill>
                <a:srgbClr val="ADC5F1"/>
              </a:solidFill>
              <a:ea typeface="Calibri"/>
              <a:cs typeface="Times New Roman"/>
            </a:endParaRP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Peacekeeping missions are temporary</a:t>
            </a:r>
            <a:endParaRPr lang="en-US" sz="2400" dirty="0" smtClean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Peacekeeping personnel are early </a:t>
            </a:r>
            <a:r>
              <a:rPr lang="en-US" sz="2400" dirty="0" err="1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peacebuilders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Century Gothic"/>
              <a:cs typeface="Century Gothic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00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685800"/>
            <a:ext cx="7772400" cy="5943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Learning Outcomes </a:t>
            </a:r>
            <a:endParaRPr lang="en-US" sz="3200" b="1" dirty="0" smtClean="0">
              <a:solidFill>
                <a:srgbClr val="002060"/>
              </a:solidFill>
              <a:effectLst/>
              <a:latin typeface="Century Gothic"/>
              <a:ea typeface="Calibri"/>
              <a:cs typeface="Century Gothic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 smtClean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Learners will: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List examples of mandated tasks which are </a:t>
            </a:r>
            <a:r>
              <a:rPr lang="en-US" sz="2400" dirty="0" err="1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peacebuilding</a:t>
            </a: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 activities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Describe </a:t>
            </a:r>
            <a:r>
              <a:rPr lang="en-US" sz="2400" dirty="0" err="1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peacebuilding</a:t>
            </a: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 activities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Identify different roles of mission components in </a:t>
            </a:r>
            <a:r>
              <a:rPr lang="en-US" sz="2400" dirty="0" err="1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peacebuilding</a:t>
            </a: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 activities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23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/>
          <p:nvPr/>
        </p:nvSpPr>
        <p:spPr>
          <a:xfrm>
            <a:off x="685800" y="3886200"/>
            <a:ext cx="7803372" cy="24384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2200"/>
              </a:spcAft>
            </a:pP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4" name="Text Box 8"/>
          <p:cNvSpPr txBox="1"/>
          <p:nvPr/>
        </p:nvSpPr>
        <p:spPr>
          <a:xfrm>
            <a:off x="647700" y="685800"/>
            <a:ext cx="7848600" cy="5943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24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Learning Overview</a:t>
            </a:r>
            <a:endParaRPr lang="en-US" sz="3200" dirty="0">
              <a:solidFill>
                <a:srgbClr val="000066"/>
              </a:solidFill>
              <a:latin typeface="Century Gothic"/>
              <a:ea typeface="Calibri"/>
              <a:cs typeface="Century Gothic"/>
            </a:endParaRP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Overview of </a:t>
            </a:r>
            <a:r>
              <a:rPr lang="en-US" sz="2400" dirty="0" err="1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Peacebuilding</a:t>
            </a: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 Activities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Mine Action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Disarmament, Demobilization and Reintegration of Ex-Combatants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Security Sector Reform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Rule of Law-Related Activities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Electoral Assistance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Support to the Restoration and Extension of State Authority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endParaRPr lang="en-US" sz="2400" dirty="0">
              <a:solidFill>
                <a:srgbClr val="8D9C36"/>
              </a:solidFill>
              <a:latin typeface="Century Gothic"/>
              <a:ea typeface="Calibri"/>
              <a:cs typeface="Century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60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Overview of </a:t>
            </a:r>
            <a:r>
              <a:rPr lang="en-US" sz="2800" b="1" dirty="0" err="1" smtClean="0">
                <a:solidFill>
                  <a:srgbClr val="002060"/>
                </a:solidFill>
                <a:latin typeface="Century Gothic"/>
                <a:cs typeface="Century Gothic"/>
              </a:rPr>
              <a:t>Peacebuilding</a:t>
            </a: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 Activities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7724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Mine Action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Disarmament, Demobilization and Reintegration (DDR)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Security Sector Reform (SSR)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Rule of Law (ROL)-related </a:t>
            </a:r>
            <a:r>
              <a:rPr lang="en-US" sz="2400" dirty="0" smtClean="0">
                <a:latin typeface="Century Gothic"/>
                <a:cs typeface="Century Gothic"/>
              </a:rPr>
              <a:t>activities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GB" sz="2400" dirty="0" smtClean="0">
                <a:latin typeface="Century Gothic"/>
                <a:cs typeface="Century Gothic"/>
              </a:rPr>
              <a:t>Human </a:t>
            </a:r>
            <a:r>
              <a:rPr lang="en-GB" sz="2400" dirty="0">
                <a:latin typeface="Century Gothic"/>
                <a:cs typeface="Century Gothic"/>
              </a:rPr>
              <a:t>rights – protection and promotion </a:t>
            </a:r>
            <a:endParaRPr lang="en-US" sz="2400" dirty="0" smtClean="0">
              <a:latin typeface="Century Gothic"/>
              <a:cs typeface="Century Gothic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Electoral </a:t>
            </a:r>
            <a:r>
              <a:rPr lang="en-US" sz="2400" dirty="0" smtClean="0">
                <a:latin typeface="Century Gothic"/>
                <a:cs typeface="Century Gothic"/>
              </a:rPr>
              <a:t>assistance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Support to the restoration and extension of state authority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191980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Mine Action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3914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To reduce the threat and impact of landmines and explosive remnants of war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Five pillars: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latin typeface="Century Gothic"/>
                <a:cs typeface="Century Gothic"/>
              </a:rPr>
              <a:t>Clearance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latin typeface="Century Gothic"/>
                <a:cs typeface="Century Gothic"/>
              </a:rPr>
              <a:t>Risk education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latin typeface="Century Gothic"/>
                <a:cs typeface="Century Gothic"/>
              </a:rPr>
              <a:t>Victim assistance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latin typeface="Century Gothic"/>
                <a:cs typeface="Century Gothic"/>
              </a:rPr>
              <a:t>Stockpile destruction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latin typeface="Century Gothic"/>
                <a:cs typeface="Century Gothic"/>
              </a:rPr>
              <a:t>Advocacy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9" name="Picture 2" descr="F:\CPTM END\CPTM Slides Content\min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91000"/>
            <a:ext cx="3098495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410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Mine Action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3914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United Nations Mine Action Service (UNMAS)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UN peacekeeping operations (PKOs) integrate mine action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8" name="Picture 4" descr="http://www.mineaction.org/sites/default/files/UNMAS_square_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267200"/>
            <a:ext cx="2057398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618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Disarmament, Demobilization and Reintegration (DDR)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3914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latin typeface="Century Gothic"/>
                <a:cs typeface="Century Gothic"/>
              </a:rPr>
              <a:t>UN PKO contributes to UN system efforts: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Enable development of national DDR </a:t>
            </a:r>
            <a:r>
              <a:rPr lang="en-US" sz="2400" dirty="0" err="1" smtClean="0">
                <a:latin typeface="Century Gothic"/>
                <a:cs typeface="Century Gothic"/>
              </a:rPr>
              <a:t>programmes</a:t>
            </a:r>
            <a:endParaRPr lang="en-US" sz="2400" dirty="0" smtClean="0">
              <a:latin typeface="Century Gothic"/>
              <a:cs typeface="Century Gothic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Provide technical advice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Secure disarmament and cantonment sites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Collect and destroy weapons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8" name="Picture 2" descr="F:\CPTM END\CPTM Slides Content\burundi00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343400"/>
            <a:ext cx="4324523" cy="2015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662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2985</TotalTime>
  <Words>644</Words>
  <Application>Microsoft Office PowerPoint</Application>
  <PresentationFormat>On-screen Show (4:3)</PresentationFormat>
  <Paragraphs>146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Century Gothic</vt:lpstr>
      <vt:lpstr>Courier New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</dc:creator>
  <cp:lastModifiedBy>UN</cp:lastModifiedBy>
  <cp:revision>91</cp:revision>
  <dcterms:created xsi:type="dcterms:W3CDTF">2015-12-09T18:20:24Z</dcterms:created>
  <dcterms:modified xsi:type="dcterms:W3CDTF">2016-08-01T13:03:23Z</dcterms:modified>
</cp:coreProperties>
</file>