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57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282" r:id="rId23"/>
    <p:sldId id="28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56" y="-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3/18/16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3/18/16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3/18/16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3/18/16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3/18/16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2438401" y="3515104"/>
              <a:ext cx="5775542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 smtClean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Child Protection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300" dirty="0" smtClean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2.7</a:t>
              </a:r>
              <a:endParaRPr lang="en-US" sz="1100" spc="3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 smtClean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2: Mandated Tasks of United Nations Peacekeeping Operations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Legal Framework for Protection of 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Children in Armed Conflict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IHL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Convention on the Rights of the Child </a:t>
            </a:r>
          </a:p>
          <a:p>
            <a:pPr marL="454025"/>
            <a:r>
              <a:rPr lang="en-US" sz="2400" dirty="0" smtClean="0">
                <a:latin typeface="Century Gothic"/>
                <a:cs typeface="Century Gothic"/>
              </a:rPr>
              <a:t>(CRC, 1989)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Optional Protocol to the Convention on</a:t>
            </a:r>
          </a:p>
          <a:p>
            <a:pPr marL="454025"/>
            <a:r>
              <a:rPr lang="en-US" sz="2400" dirty="0" smtClean="0">
                <a:latin typeface="Century Gothic"/>
                <a:cs typeface="Century Gothic"/>
              </a:rPr>
              <a:t>the Rights of the Child on the </a:t>
            </a:r>
          </a:p>
          <a:p>
            <a:pPr marL="454025"/>
            <a:r>
              <a:rPr lang="en-US" sz="2400" dirty="0" smtClean="0">
                <a:latin typeface="Century Gothic"/>
                <a:cs typeface="Century Gothic"/>
              </a:rPr>
              <a:t>Involvement of children in armed </a:t>
            </a:r>
          </a:p>
          <a:p>
            <a:pPr marL="454025"/>
            <a:r>
              <a:rPr lang="en-US" sz="2400" dirty="0" smtClean="0">
                <a:latin typeface="Century Gothic"/>
                <a:cs typeface="Century Gothic"/>
              </a:rPr>
              <a:t>conflict (OPAC, 2000)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The International </a:t>
            </a:r>
            <a:r>
              <a:rPr lang="en-US" sz="2400" dirty="0" err="1" smtClean="0">
                <a:latin typeface="Century Gothic"/>
                <a:cs typeface="Century Gothic"/>
              </a:rPr>
              <a:t>Labour</a:t>
            </a:r>
            <a:r>
              <a:rPr lang="en-US" sz="2400" dirty="0" smtClean="0">
                <a:latin typeface="Century Gothic"/>
                <a:cs typeface="Century Gothic"/>
              </a:rPr>
              <a:t> Organization </a:t>
            </a:r>
          </a:p>
          <a:p>
            <a:pPr marL="454025"/>
            <a:r>
              <a:rPr lang="en-US" sz="2400" dirty="0" smtClean="0">
                <a:latin typeface="Century Gothic"/>
                <a:cs typeface="Century Gothic"/>
              </a:rPr>
              <a:t>(ILO) Convention 182 (1999)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Rome Statute of the International </a:t>
            </a:r>
          </a:p>
          <a:p>
            <a:pPr marL="454025"/>
            <a:r>
              <a:rPr lang="en-US" sz="2400" dirty="0" smtClean="0">
                <a:latin typeface="Century Gothic"/>
                <a:cs typeface="Century Gothic"/>
              </a:rPr>
              <a:t>Criminal Court (ICC, 1998)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Mine Ban Treaty of 1997 and </a:t>
            </a:r>
          </a:p>
          <a:p>
            <a:pPr marL="454025"/>
            <a:r>
              <a:rPr lang="en-US" sz="2400" dirty="0" smtClean="0">
                <a:latin typeface="Century Gothic"/>
                <a:cs typeface="Century Gothic"/>
              </a:rPr>
              <a:t>Convention on Cluster Munitions (2008)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9" name="Picture 8" descr="F:\CPTM END\CPTM Slides Content\Geneva-Conventio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89" y="2528455"/>
            <a:ext cx="1216855" cy="18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:\CPTM END\CPTM Slides Content\rome statu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13" y="4509654"/>
            <a:ext cx="1261387" cy="18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2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Legal Framework for Protection of 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Children in Armed Conflict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Security Council resolutions on </a:t>
            </a:r>
            <a:r>
              <a:rPr lang="en-US" sz="2400" b="1" dirty="0" smtClean="0">
                <a:latin typeface="Century Gothic"/>
                <a:cs typeface="Century Gothic"/>
              </a:rPr>
              <a:t>Children and Armed Conflict</a:t>
            </a:r>
            <a:r>
              <a:rPr lang="en-US" sz="2400" dirty="0" smtClean="0">
                <a:latin typeface="Century Gothic"/>
                <a:cs typeface="Century Gothic"/>
              </a:rPr>
              <a:t> – 1612 (2005) on </a:t>
            </a:r>
            <a:r>
              <a:rPr lang="en-US" sz="2400" b="1" dirty="0" smtClean="0">
                <a:latin typeface="Century Gothic"/>
                <a:cs typeface="Century Gothic"/>
              </a:rPr>
              <a:t>Monitoring and Reporting Mechanism (MRM)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Security Council mandate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6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447800" cy="1871432"/>
          </a:xfrm>
          <a:prstGeom prst="rect">
            <a:avLst/>
          </a:prstGeom>
          <a:noFill/>
          <a:ln w="9525">
            <a:solidFill>
              <a:schemeClr val="tx1">
                <a:alpha val="81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8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DPKO/DFS Policies on Child Protection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2608"/>
              </p:ext>
            </p:extLst>
          </p:nvPr>
        </p:nvGraphicFramePr>
        <p:xfrm>
          <a:off x="457200" y="2286000"/>
          <a:ext cx="81534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DPKO/DFS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Policy on Mainstreaming Child Protection (2009)</a:t>
                      </a:r>
                      <a:endParaRPr lang="en-US" sz="2000" b="1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endParaRPr lang="en-US" sz="2000" b="0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“DPKO shall ensure that the concerns of protection, rights and well-being of children affected by armed conflict are specifically integrated into all aspects of UN peacekeeping”.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DPKO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Policy on the Prohibition of Child </a:t>
                      </a:r>
                      <a:r>
                        <a:rPr lang="en-US" sz="2000" b="1" baseline="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Labour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in UN Peacekeeping Missions (2012)</a:t>
                      </a:r>
                      <a:endParaRPr lang="en-US" sz="2000" b="1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endParaRPr lang="en-US" sz="2000" b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“the use of children under the age of 18 for the purpose of 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labour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or rendering of services by UN peacekeeping operations is strictly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prohibited”.</a:t>
                      </a:r>
                      <a:endParaRPr lang="en-US" sz="2000" b="0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endParaRPr lang="en-US" sz="2000" b="0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36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Child Protection in UN Peacekeeping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Alert for six grave violations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Alert to other violations: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400" dirty="0" smtClean="0">
                <a:latin typeface="Century Gothic"/>
                <a:cs typeface="Century Gothic"/>
              </a:rPr>
              <a:t>Illegal arrest, detention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400" dirty="0" smtClean="0">
                <a:latin typeface="Century Gothic"/>
                <a:cs typeface="Century Gothic"/>
              </a:rPr>
              <a:t>Forced displacement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400" dirty="0" smtClean="0">
                <a:latin typeface="Century Gothic"/>
                <a:cs typeface="Century Gothic"/>
              </a:rPr>
              <a:t>Trafficking for sexual exploitation, domestic </a:t>
            </a:r>
            <a:r>
              <a:rPr lang="en-US" sz="2400" dirty="0" err="1" smtClean="0">
                <a:latin typeface="Century Gothic"/>
                <a:cs typeface="Century Gothic"/>
              </a:rPr>
              <a:t>labour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Record and refer to child protection, human rights experts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8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2" descr="F:\CPTM END\CPTM Slides Content\UN milita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32341"/>
            <a:ext cx="2843048" cy="18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2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Roles and Responsibilities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9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Child Protection Adviser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981200"/>
            <a:ext cx="4419600" cy="4267200"/>
          </a:xfrm>
          <a:prstGeom prst="rect">
            <a:avLst/>
          </a:prstGeom>
          <a:noFill/>
          <a:ln w="190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057400"/>
            <a:ext cx="4495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Placing the concerns of children onto peace and political agenda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Mainstreaming, advising, training, advocating child protection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Monitoring and reporting grave violations against children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Liaising with UNICEF and other child protection actors for follow-up and response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800600" y="2895600"/>
            <a:ext cx="1371600" cy="2819400"/>
          </a:xfrm>
          <a:prstGeom prst="rightArrow">
            <a:avLst>
              <a:gd name="adj1" fmla="val 50000"/>
              <a:gd name="adj2" fmla="val 48782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3962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Goal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2200" y="2895600"/>
            <a:ext cx="2590800" cy="2819400"/>
          </a:xfrm>
          <a:prstGeom prst="roundRect">
            <a:avLst/>
          </a:prstGeom>
          <a:noFill/>
          <a:ln w="190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Child Protection</a:t>
            </a:r>
            <a:endParaRPr lang="en-US" sz="2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201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Other </a:t>
            </a: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Units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0911" y="38436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89603"/>
              </p:ext>
            </p:extLst>
          </p:nvPr>
        </p:nvGraphicFramePr>
        <p:xfrm>
          <a:off x="4724400" y="2286000"/>
          <a:ext cx="3505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Civil Affairs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Rule of Law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Judicial Affairs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Corrections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Security Sector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Reform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Electoral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Mission Support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SRSG’s Office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513584"/>
              </p:ext>
            </p:extLst>
          </p:nvPr>
        </p:nvGraphicFramePr>
        <p:xfrm>
          <a:off x="762000" y="2286000"/>
          <a:ext cx="3505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DDR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Human Rights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Political Affairs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Gender Adviser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Women Protection Adviser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49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Other Mission Components: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Special Roles of the Police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514600"/>
            <a:ext cx="4419600" cy="3124200"/>
          </a:xfrm>
          <a:prstGeom prst="rect">
            <a:avLst/>
          </a:prstGeom>
          <a:noFill/>
          <a:ln w="190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667000"/>
            <a:ext cx="4495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Mentoring and advising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Vetting, training and advising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Investigating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Reporting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800600" y="2895600"/>
            <a:ext cx="1371600" cy="2819400"/>
          </a:xfrm>
          <a:prstGeom prst="rightArrow">
            <a:avLst>
              <a:gd name="adj1" fmla="val 50000"/>
              <a:gd name="adj2" fmla="val 48782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3962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Goal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2200" y="2895600"/>
            <a:ext cx="2590800" cy="2819400"/>
          </a:xfrm>
          <a:prstGeom prst="roundRect">
            <a:avLst/>
          </a:prstGeom>
          <a:noFill/>
          <a:ln w="190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Child Protection</a:t>
            </a:r>
            <a:endParaRPr lang="en-US" sz="2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289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Other Mission Components: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Special Roles of the Military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514600"/>
            <a:ext cx="4419600" cy="3124200"/>
          </a:xfrm>
          <a:prstGeom prst="rect">
            <a:avLst/>
          </a:prstGeom>
          <a:noFill/>
          <a:ln w="19050" cmpd="sng">
            <a:solidFill>
              <a:srgbClr val="8D9C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667000"/>
            <a:ext cx="4495800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Protection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Contributing to alerts and information related to child rights violations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Identify and release children from armed groups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800600" y="2895600"/>
            <a:ext cx="1371600" cy="2819400"/>
          </a:xfrm>
          <a:prstGeom prst="rightArrow">
            <a:avLst>
              <a:gd name="adj1" fmla="val 50000"/>
              <a:gd name="adj2" fmla="val 48782"/>
            </a:avLst>
          </a:prstGeom>
          <a:solidFill>
            <a:srgbClr val="8D9C36"/>
          </a:solidFill>
          <a:ln>
            <a:solidFill>
              <a:srgbClr val="8D9C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3962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Goal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2200" y="2895600"/>
            <a:ext cx="2590800" cy="2819400"/>
          </a:xfrm>
          <a:prstGeom prst="roundRect">
            <a:avLst/>
          </a:prstGeom>
          <a:noFill/>
          <a:ln w="190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Child Protection</a:t>
            </a:r>
            <a:endParaRPr lang="en-US" sz="2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610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Coordination with Other Partners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Child Protection Advisers coordinate with: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UNICEF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Other UN agencies – UNHCR, ILO, UNESCO, UNFPA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International and national NGOs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National ministries – social, health, education, youth and inter-agency groups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24864"/>
            <a:ext cx="2743200" cy="20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9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What Individual Peacekeeping Personnel Can Do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9" name="Picture 3" descr="F:\CPTM END\CPTM Slides Content\PK personnel\cpa-trai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3433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2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860814" y="685800"/>
            <a:ext cx="7422372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Aim</a:t>
            </a:r>
            <a:r>
              <a:rPr lang="en-US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en-US" sz="3200" b="1" dirty="0" smtClean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 smtClean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To 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explain obligations of peacekeeping personnel for child protection as part of the mission mandate.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What Individual Peacekeeping Personnel Can Do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71935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Identify and be alert – Six Grave Violations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Record essential information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Do not interview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Report to CPA or other experts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734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What Individual Peacekeeping Personnel Can Do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16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89030"/>
              </p:ext>
            </p:extLst>
          </p:nvPr>
        </p:nvGraphicFramePr>
        <p:xfrm>
          <a:off x="533400" y="2209800"/>
          <a:ext cx="8001000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Dos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Don</a:t>
                      </a:r>
                      <a:r>
                        <a:rPr lang="uk-UA" sz="20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’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ts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Report misconduct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Use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children for any services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Keep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information confidential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Interview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children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Refer child survivors of violations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Take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pictures of child survivors of violations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Ask CPA or CDU for guidance, if needed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Give money, food or other products to children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4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Define a “child”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Why children need special protection, especially in conflict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Duties of peacekeeping personnel as reflected in UN policies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Role and responsibilities of individual peacekeeping personnel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 smtClean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Peacekeeping personnel:</a:t>
            </a:r>
            <a:endParaRPr lang="en-US" sz="2400" dirty="0" smtClean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Protect children’s human rights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Protect children from violence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 smtClean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Define a “child”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Explain why children need special protection, especially in conflict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Describe duties of peacekeeping personnel as reflected in UN policies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Describe role and responsibilities of individual peacekeeping personnel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78486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Overview</a:t>
            </a: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Definitions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Special Protection for Children in Armed Conflict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Six Grave Violations agains</a:t>
            </a: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 Children’s Rights in Armed Conflict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Leads in Children and Armed Conflict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Legal Framework for the Protection of Children in Armed Conflict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DPKO/DFS Policies on Child Protection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Child Protection in UN Peacekeeping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Roles and Responsibilities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Coordination with Partners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What Individual Peacekeeping Personnel Can Do</a:t>
            </a:r>
            <a:endParaRPr lang="en-US" sz="2400" spc="-20" dirty="0" smtClean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Definitions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7724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 </a:t>
            </a:r>
            <a:r>
              <a:rPr lang="en-US" sz="2400" b="1" dirty="0" smtClean="0">
                <a:latin typeface="Century Gothic"/>
                <a:cs typeface="Century Gothic"/>
              </a:rPr>
              <a:t>child</a:t>
            </a:r>
            <a:r>
              <a:rPr lang="en-US" sz="2400" dirty="0" smtClean="0">
                <a:latin typeface="Century Gothic"/>
                <a:cs typeface="Century Gothic"/>
              </a:rPr>
              <a:t> is every boy or girl under the age of 18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The aim of </a:t>
            </a:r>
            <a:r>
              <a:rPr lang="en-US" sz="2400" b="1" dirty="0" smtClean="0">
                <a:latin typeface="Century Gothic"/>
                <a:cs typeface="Century Gothic"/>
              </a:rPr>
              <a:t>Child Protection</a:t>
            </a:r>
            <a:r>
              <a:rPr lang="en-US" sz="2400" dirty="0" smtClean="0">
                <a:latin typeface="Century Gothic"/>
                <a:cs typeface="Century Gothic"/>
              </a:rPr>
              <a:t> is to protect children from violence, abuse and neglect and promote their rights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2" descr="F:\CPTM END\CPTM Slides Content\hc_protection_civilians_int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98" y="3962400"/>
            <a:ext cx="3486702" cy="23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Importance of Special Protection for 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Children in Armed Conflict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772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Easily influenced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Depend on structures for protection care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Process of growing up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2" descr="F:\CPTM END\CPTM Slides Content\un-syrianrefuge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18857"/>
            <a:ext cx="2806699" cy="24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3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Six Grave Violations against Children’s Rights in Situations of Armed Conflict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7724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Killing and maiming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Recruitment and use of children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Abduction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Rape and sexual violence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Attacks against schools and hospitals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Denial of humanitarian access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9" name="Picture 2" descr="F:\CPTM END\CPTM Slides Content\Child soldi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3176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9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UN Actors Leading in 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Children and Armed Conflict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7724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Office of the Special Representative of the Secretary-General for Children and Armed Conflict (OSRSG-CAAC)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The United Nations Children’s Fund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2" descr="F:\CPTM END\CPTM Slides Content\unic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02" y="4343400"/>
            <a:ext cx="364609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CPTM END\CPTM Slides Content\United Na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</TotalTime>
  <Words>998</Words>
  <Application>Microsoft Macintosh PowerPoint</Application>
  <PresentationFormat>On-screen Show (4:3)</PresentationFormat>
  <Paragraphs>191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Jenna Russo</cp:lastModifiedBy>
  <cp:revision>87</cp:revision>
  <dcterms:created xsi:type="dcterms:W3CDTF">2015-12-09T18:20:24Z</dcterms:created>
  <dcterms:modified xsi:type="dcterms:W3CDTF">2016-03-19T00:22:55Z</dcterms:modified>
</cp:coreProperties>
</file>