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9" r:id="rId3"/>
    <p:sldId id="260" r:id="rId4"/>
    <p:sldId id="261" r:id="rId5"/>
    <p:sldId id="262" r:id="rId6"/>
    <p:sldId id="257" r:id="rId7"/>
    <p:sldId id="283" r:id="rId8"/>
    <p:sldId id="263" r:id="rId9"/>
    <p:sldId id="284" r:id="rId10"/>
    <p:sldId id="285" r:id="rId11"/>
    <p:sldId id="286" r:id="rId12"/>
    <p:sldId id="287" r:id="rId13"/>
    <p:sldId id="288" r:id="rId14"/>
    <p:sldId id="289" r:id="rId15"/>
    <p:sldId id="291" r:id="rId16"/>
    <p:sldId id="292" r:id="rId17"/>
    <p:sldId id="293" r:id="rId18"/>
    <p:sldId id="295" r:id="rId19"/>
    <p:sldId id="282" r:id="rId20"/>
    <p:sldId id="280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957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8/2/2016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8/2/2016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2438401" y="3515104"/>
              <a:ext cx="5775542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 smtClean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Protection of Human Rights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300" dirty="0" smtClean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2.3</a:t>
              </a:r>
              <a:endParaRPr lang="en-US" sz="1100" spc="3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 smtClean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2: Mandated Tasks of United Nations Peacekeeping Operations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UN Leads in Human Rights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Office of the High Commissioner for Human Rights (OHCHR)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5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7" name="Picture 2" descr="http://humanrightshouse.org/files/thumbnails/9000-20110607010644-350x3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844" y="2895600"/>
            <a:ext cx="2500313" cy="3333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10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Legal Framework </a:t>
            </a:r>
            <a:r>
              <a:rPr lang="en-US" sz="28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promotion and protection of Human Rights in </a:t>
            </a:r>
            <a:r>
              <a:rPr lang="en-US" sz="2800" dirty="0" smtClean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PKO</a:t>
            </a:r>
            <a:endParaRPr lang="en-US" sz="2800" b="1" dirty="0" smtClean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UN Charter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The International Human Rights Law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Security Council resolutions 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6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8" name="Picture 2" descr="F:\CPTM END\CPTM Slides Content\UN Char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273" y="4099561"/>
            <a:ext cx="1364127" cy="19202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CPTM END\CPTM Slides Content\UDH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909" y="4099561"/>
            <a:ext cx="1378183" cy="19141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99561"/>
            <a:ext cx="1327045" cy="1917152"/>
          </a:xfrm>
          <a:prstGeom prst="rect">
            <a:avLst/>
          </a:prstGeom>
          <a:noFill/>
          <a:ln w="9525">
            <a:solidFill>
              <a:schemeClr val="tx1">
                <a:alpha val="81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39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UN Policies on Human Rights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“Human Rights Up Front” (</a:t>
            </a:r>
            <a:r>
              <a:rPr lang="en-US" sz="2400" dirty="0" err="1" smtClean="0">
                <a:latin typeface="Century Gothic"/>
                <a:cs typeface="Century Gothic"/>
              </a:rPr>
              <a:t>HRuF</a:t>
            </a:r>
            <a:r>
              <a:rPr lang="en-US" sz="2400" dirty="0" smtClean="0">
                <a:latin typeface="Century Gothic"/>
                <a:cs typeface="Century Gothic"/>
              </a:rPr>
              <a:t>) Initiative (2012)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UN Policy on Human Rights in UN Peace Operations &amp; Political Missions (2011)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UN Policy on Human Rights Screening of UN Personnel (2012)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Human Rights Due Diligence Policy on UN Support to Non-UN Security Forces (2011)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7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73998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Human Rights in UN Peacekeeping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Integrate into every day work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Support national capacity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8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25083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Roles and Responsibilities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9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Human Rights Unit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981200"/>
            <a:ext cx="4419600" cy="4267200"/>
          </a:xfrm>
          <a:prstGeom prst="rect">
            <a:avLst/>
          </a:prstGeom>
          <a:noFill/>
          <a:ln w="19050" cmpd="sng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2172593"/>
            <a:ext cx="44958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Monitor and investigate human rights violations/abuses</a:t>
            </a:r>
          </a:p>
          <a:p>
            <a:pPr marL="285750" indent="-285750">
              <a:spcAft>
                <a:spcPts val="30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Produce internal and public reports</a:t>
            </a:r>
          </a:p>
          <a:p>
            <a:pPr marL="285750" indent="-285750">
              <a:spcAft>
                <a:spcPts val="30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Advocacy and intervention</a:t>
            </a:r>
          </a:p>
          <a:p>
            <a:pPr marL="285750" indent="-285750">
              <a:spcAft>
                <a:spcPts val="30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Strengthen national/local capacity</a:t>
            </a:r>
          </a:p>
          <a:p>
            <a:pPr marL="285750" indent="-285750">
              <a:spcAft>
                <a:spcPts val="30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Coordination and mainstreaming in PKO, UNCT and Humanitarian Country Team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800600" y="2895600"/>
            <a:ext cx="1371600" cy="2819400"/>
          </a:xfrm>
          <a:prstGeom prst="rightArrow">
            <a:avLst>
              <a:gd name="adj1" fmla="val 50000"/>
              <a:gd name="adj2" fmla="val 48782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00600" y="3962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entury Gothic"/>
                <a:cs typeface="Century Gothic"/>
              </a:rPr>
              <a:t>Goal</a:t>
            </a:r>
            <a:endParaRPr lang="en-US" sz="2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72200" y="2895600"/>
            <a:ext cx="2590800" cy="2819400"/>
          </a:xfrm>
          <a:prstGeom prst="roundRect">
            <a:avLst/>
          </a:prstGeom>
          <a:noFill/>
          <a:ln w="19050" cmpd="sng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Century Gothic"/>
                <a:cs typeface="Century Gothic"/>
              </a:rPr>
              <a:t>Protection</a:t>
            </a:r>
          </a:p>
          <a:p>
            <a:pPr algn="ctr"/>
            <a:endParaRPr lang="en-US" sz="2200" dirty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Century Gothic"/>
                <a:cs typeface="Century Gothic"/>
              </a:rPr>
              <a:t>Empowerment</a:t>
            </a:r>
            <a:endParaRPr lang="en-US" sz="2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0546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10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Other Units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0911" y="384365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399582"/>
              </p:ext>
            </p:extLst>
          </p:nvPr>
        </p:nvGraphicFramePr>
        <p:xfrm>
          <a:off x="685800" y="2286000"/>
          <a:ext cx="3505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Rule of Law/Judicial Affairs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Corrections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Gender</a:t>
                      </a:r>
                      <a:r>
                        <a:rPr lang="en-US" sz="1800" baseline="0" dirty="0" smtClean="0">
                          <a:latin typeface="Century Gothic"/>
                          <a:cs typeface="Century Gothic"/>
                        </a:rPr>
                        <a:t> Adviser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Women Protection Adviser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Child Protection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Protection of Civilians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604026"/>
              </p:ext>
            </p:extLst>
          </p:nvPr>
        </p:nvGraphicFramePr>
        <p:xfrm>
          <a:off x="4724400" y="2286000"/>
          <a:ext cx="3505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SSR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Civil</a:t>
                      </a:r>
                      <a:r>
                        <a:rPr lang="en-US" sz="1800" baseline="0" dirty="0" smtClean="0">
                          <a:latin typeface="Century Gothic"/>
                          <a:cs typeface="Century Gothic"/>
                        </a:rPr>
                        <a:t> Affairs 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Electoral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DDR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Political Affairs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DSRSG/RC/HC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SRSG’s</a:t>
                      </a:r>
                      <a:r>
                        <a:rPr lang="en-US" sz="1800" baseline="0" dirty="0" smtClean="0">
                          <a:latin typeface="Century Gothic"/>
                          <a:cs typeface="Century Gothic"/>
                        </a:rPr>
                        <a:t> Office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51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  <a:r>
              <a:rPr lang="en-US" sz="1400" dirty="0" smtClean="0">
                <a:latin typeface="Century Gothic"/>
                <a:cs typeface="Century Gothic"/>
              </a:rPr>
              <a:t>1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Special Roles of Police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0911" y="353885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4800600" y="2590800"/>
            <a:ext cx="1371600" cy="2819400"/>
          </a:xfrm>
          <a:prstGeom prst="rightArrow">
            <a:avLst>
              <a:gd name="adj1" fmla="val 50000"/>
              <a:gd name="adj2" fmla="val 48782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172200" y="2590800"/>
            <a:ext cx="2590800" cy="2819400"/>
          </a:xfrm>
          <a:prstGeom prst="roundRect">
            <a:avLst/>
          </a:prstGeom>
          <a:noFill/>
          <a:ln w="19050" cmpd="sng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Century Gothic"/>
                <a:cs typeface="Century Gothic"/>
              </a:rPr>
              <a:t>Human Rights</a:t>
            </a:r>
            <a:endParaRPr lang="en-US" sz="2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672477"/>
            <a:ext cx="4191000" cy="2585323"/>
          </a:xfrm>
          <a:prstGeom prst="rect">
            <a:avLst/>
          </a:prstGeom>
          <a:noFill/>
          <a:ln w="19050" cmpd="sng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Mentoring</a:t>
            </a:r>
          </a:p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Vetting, training and advising</a:t>
            </a:r>
          </a:p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Investigating</a:t>
            </a:r>
          </a:p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Reporting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4173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12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Special Roles of Military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0911" y="353885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4800600" y="2590800"/>
            <a:ext cx="1371600" cy="2819400"/>
          </a:xfrm>
          <a:prstGeom prst="rightArrow">
            <a:avLst>
              <a:gd name="adj1" fmla="val 50000"/>
              <a:gd name="adj2" fmla="val 48782"/>
            </a:avLst>
          </a:prstGeom>
          <a:solidFill>
            <a:srgbClr val="8D9C36"/>
          </a:solidFill>
          <a:ln>
            <a:solidFill>
              <a:srgbClr val="8D9C3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172200" y="2590800"/>
            <a:ext cx="2590800" cy="2819400"/>
          </a:xfrm>
          <a:prstGeom prst="roundRect">
            <a:avLst/>
          </a:prstGeom>
          <a:noFill/>
          <a:ln w="19050" cmpd="sng">
            <a:solidFill>
              <a:srgbClr val="8D9C3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Century Gothic"/>
                <a:cs typeface="Century Gothic"/>
              </a:rPr>
              <a:t>Human Rights</a:t>
            </a:r>
            <a:endParaRPr lang="en-US" sz="2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905542"/>
            <a:ext cx="4191000" cy="2123658"/>
          </a:xfrm>
          <a:prstGeom prst="rect">
            <a:avLst/>
          </a:prstGeom>
          <a:noFill/>
          <a:ln w="19050" cmpd="sng">
            <a:solidFill>
              <a:srgbClr val="8D9C36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Physical protection</a:t>
            </a:r>
          </a:p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Human rights monitoring and reporting</a:t>
            </a:r>
          </a:p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Supporting partners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372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What Individual Peacekeeping </a:t>
            </a:r>
          </a:p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Personnel Can Do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Take note of facts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Immediately report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Protect sensitive information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Consult human rights component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Promote understanding – translators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Avoid false expectations – victims, witnesses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Appropriate intervention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Follow the situation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14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118742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Human rights violations/abuses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UN policies on human rights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Human rights-related roles in mission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Coordination role of human rights unit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Actions to take when human rights violations/ abuses are observed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860814" y="685800"/>
            <a:ext cx="7422372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Aim</a:t>
            </a:r>
            <a:r>
              <a:rPr lang="en-US" sz="3200" b="1" dirty="0" smtClean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endParaRPr lang="en-US" sz="3200" b="1" dirty="0" smtClean="0">
              <a:solidFill>
                <a:srgbClr val="002060"/>
              </a:solidFill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 smtClean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To increase ability of peacekeeping personnel to promote human rights in everyday tasks.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3029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8011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 smtClean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Peacekeeping personnel must: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Recognize and respond to human rights violations/abuses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Protect and promote human rights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3200" b="1" dirty="0" smtClean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Identify human rights violations/abuses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Explain UN policies on human rights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Identify human rights-related roles in mission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Describe coordination role of human rights unit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List actions to take when human rights violations/ abuses are observed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Overview</a:t>
            </a:r>
            <a:endParaRPr lang="en-US" sz="32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The Importance of Human Rights Protection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Human Rights, Security and Development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Violations and Abuses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UN Leads on Human Rights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Legal Framework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UN Policies on Human Rights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Human Rights in UN Peacekeeping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Roles and Responsibilities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What Individual Peacekeeping Personnel Can Do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The Importance of Human Rights Protection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Human rights – a core pillar of the UN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12" name="Picture 2" descr="F:\CPTM END\CPTM Slides Content\01-30-2015Central_Afric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506" y="2653873"/>
            <a:ext cx="5274305" cy="35183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Human Rights, Security and Development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“We will not enjoy development without security, we will not enjoy security without development and we will not enjoy either without respect for human rights”.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2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98206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Links with Cross-Cutting Thematic Tasks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Protection of civilians (POC)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Conflict-related sexual violence (CRSV)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Child protection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Women peace and security (WPS)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3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148417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Violations and Abuses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Human rights violation:</a:t>
            </a:r>
            <a:r>
              <a:rPr lang="en-US" sz="2400" dirty="0" smtClean="0">
                <a:latin typeface="Century Gothic"/>
                <a:cs typeface="Century Gothic"/>
              </a:rPr>
              <a:t> action/inaction of state official or agent – police, soldier, judge, local administrator, parliamentarian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Human rights abuse:</a:t>
            </a:r>
            <a:r>
              <a:rPr lang="en-US" sz="2400" dirty="0" smtClean="0">
                <a:latin typeface="Century Gothic"/>
                <a:cs typeface="Century Gothic"/>
              </a:rPr>
              <a:t> committed by non-state actors – rebel groups, corporations, individuals</a:t>
            </a:r>
            <a:endParaRPr lang="en-US" sz="2400" b="1" dirty="0" smtClean="0">
              <a:latin typeface="Century Gothic"/>
              <a:cs typeface="Century Gothic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4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45884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656</Words>
  <Application>Microsoft Office PowerPoint</Application>
  <PresentationFormat>Bildschirmpräsentation (4:3)</PresentationFormat>
  <Paragraphs>146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Philipp Bovensiepen</cp:lastModifiedBy>
  <cp:revision>77</cp:revision>
  <dcterms:created xsi:type="dcterms:W3CDTF">2015-12-09T18:20:24Z</dcterms:created>
  <dcterms:modified xsi:type="dcterms:W3CDTF">2016-08-02T17:44:23Z</dcterms:modified>
</cp:coreProperties>
</file>