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302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282" r:id="rId28"/>
    <p:sldId id="280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2438401" y="3515104"/>
              <a:ext cx="5775542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Protection of Civilians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2.4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Threats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An impending or potential physical violence against civilians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Violations to right to life and physical integrity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Actions by state or international security/military forces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Mines, unexploded ordnance, improvised explosive devices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5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9134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Vulnerability Factors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897456"/>
              </p:ext>
            </p:extLst>
          </p:nvPr>
        </p:nvGraphicFramePr>
        <p:xfrm>
          <a:off x="990600" y="1752600"/>
          <a:ext cx="7391400" cy="44805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338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Individual/Community Factors: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Age, gender, sex, ethnicity, religion, political affiliation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and social status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Environmental Factors: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Geographic location, level of urbanization,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proximity and capacity of state authority in the area, level of infrastructure and communication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Access to Assistance: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Ability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to access services and interact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Self-Sufficiency: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Existence of self-protection strategies,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including early-warning capacities, </a:t>
                      </a:r>
                      <a:r>
                        <a:rPr lang="en-US" b="0" baseline="0" dirty="0" err="1" smtClean="0">
                          <a:latin typeface="Century Gothic"/>
                          <a:cs typeface="Century Gothic"/>
                        </a:rPr>
                        <a:t>self-defence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capacities or other strategies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3963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Complementary Concepts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Humanitarian protection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Human rights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Responsibility to protect (R2P)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7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156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Legal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Charter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International Humanitarian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International Human Rights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International Refugee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Rome Statute of the International Criminal Court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UN Char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310" y="4267200"/>
            <a:ext cx="1307090" cy="191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CPTM END\CPTM Slides Content\UDH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268" y="4267200"/>
            <a:ext cx="1201732" cy="191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F:\CPTM END\CPTM Slides Content\Geneva-Convention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479" y="4267200"/>
            <a:ext cx="1167042" cy="192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F:\CPTM END\CPTM Slides Content\Refugee law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67200"/>
            <a:ext cx="1210996" cy="191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F:\CPTM END\CPTM Slides Content\rome statut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1205909" cy="191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8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604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Legal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Security Council resolutions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ROE and DUF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SOFA between UN and host country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National laws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038600"/>
            <a:ext cx="1543050" cy="2002761"/>
          </a:xfrm>
          <a:prstGeom prst="rect">
            <a:avLst/>
          </a:prstGeom>
          <a:noFill/>
          <a:ln w="9525">
            <a:solidFill>
              <a:schemeClr val="tx1">
                <a:alpha val="81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376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Guiding Principles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Primary responsibility of host government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Grounded in international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Whole of mission approach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Priority mandate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Cooperation with humanitarian actors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Obligation of peacekeeping personnel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Community-based approach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Impartiality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Gender perspective and child protection concerns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DPKO/DFS Policy on POC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10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425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Three Tiers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Tier I:</a:t>
            </a:r>
            <a:r>
              <a:rPr lang="en-US" sz="2400" dirty="0" smtClean="0">
                <a:latin typeface="Century Gothic"/>
                <a:cs typeface="Century Gothic"/>
              </a:rPr>
              <a:t> Protection through dialogue and engagement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Tier II:</a:t>
            </a:r>
            <a:r>
              <a:rPr lang="en-US" sz="2400" dirty="0" smtClean="0">
                <a:latin typeface="Century Gothic"/>
                <a:cs typeface="Century Gothic"/>
              </a:rPr>
              <a:t> Provision of physical protection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Tier III:</a:t>
            </a:r>
            <a:r>
              <a:rPr lang="en-US" sz="2400" dirty="0" smtClean="0">
                <a:latin typeface="Century Gothic"/>
                <a:cs typeface="Century Gothic"/>
              </a:rPr>
              <a:t> Establishment of a protective environment</a:t>
            </a:r>
            <a:endParaRPr lang="en-US" sz="2400" b="1" dirty="0" smtClean="0"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DPKO/DFS Operational Concept on POC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2283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Four Phases </a:t>
            </a:r>
            <a:r>
              <a:rPr lang="en-US" sz="2800" dirty="0">
                <a:solidFill>
                  <a:srgbClr val="8D9C36"/>
                </a:solidFill>
                <a:latin typeface="Century Gothic"/>
                <a:cs typeface="Century Gothic"/>
              </a:rPr>
              <a:t>o</a:t>
            </a: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f Response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43100" y="1676400"/>
            <a:ext cx="5257800" cy="4648200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90800" y="1905000"/>
            <a:ext cx="3962400" cy="914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Century Gothic"/>
                <a:cs typeface="Century Gothic"/>
              </a:rPr>
              <a:t>Prevention</a:t>
            </a:r>
          </a:p>
          <a:p>
            <a:endParaRPr lang="en-US" sz="1400" dirty="0" smtClean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entury Gothic"/>
                <a:cs typeface="Century Gothic"/>
              </a:rPr>
              <a:t>Threat is latent (risk)</a:t>
            </a:r>
            <a:endParaRPr lang="en-US" sz="1400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3124200"/>
            <a:ext cx="3962400" cy="1752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Century Gothic"/>
                <a:cs typeface="Century Gothic"/>
              </a:rPr>
              <a:t>Pre-emption</a:t>
            </a:r>
          </a:p>
          <a:p>
            <a:endParaRPr lang="en-US" sz="1400" dirty="0" smtClean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entury Gothic"/>
                <a:cs typeface="Century Gothic"/>
              </a:rPr>
              <a:t>Threat is identified</a:t>
            </a:r>
          </a:p>
          <a:p>
            <a:pPr lvl="0" algn="ctr"/>
            <a:endParaRPr lang="en-US" dirty="0" smtClean="0">
              <a:solidFill>
                <a:srgbClr val="002060"/>
              </a:solidFill>
              <a:latin typeface="Century Gothic"/>
              <a:cs typeface="Century Gothic"/>
            </a:endParaRPr>
          </a:p>
          <a:p>
            <a:pPr lvl="0" algn="ctr"/>
            <a:r>
              <a:rPr lang="en-US" dirty="0" smtClean="0">
                <a:solidFill>
                  <a:srgbClr val="FF0000"/>
                </a:solidFill>
                <a:latin typeface="Century Gothic"/>
                <a:cs typeface="Century Gothic"/>
              </a:rPr>
              <a:t>Response</a:t>
            </a:r>
            <a:endParaRPr lang="en-US" dirty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endParaRPr lang="en-US" sz="14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90800" y="5181600"/>
            <a:ext cx="3962400" cy="914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Century Gothic"/>
                <a:cs typeface="Century Gothic"/>
              </a:rPr>
              <a:t>Consolidation</a:t>
            </a:r>
          </a:p>
          <a:p>
            <a:endParaRPr lang="en-US" sz="1400" dirty="0" smtClean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entury Gothic"/>
                <a:cs typeface="Century Gothic"/>
              </a:rPr>
              <a:t>Threat has been mitigated/eliminated</a:t>
            </a:r>
            <a:endParaRPr lang="en-US" sz="1400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133600" y="2971800"/>
            <a:ext cx="48768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33600" y="5029200"/>
            <a:ext cx="48768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8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1657350"/>
            <a:ext cx="55435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2100" dirty="0">
                <a:solidFill>
                  <a:srgbClr val="8D9C36"/>
                </a:solidFill>
                <a:latin typeface="Century Gothic"/>
                <a:cs typeface="Century Gothic"/>
              </a:rPr>
              <a:t>Risk Analysis</a:t>
            </a:r>
            <a:endParaRPr lang="en-US" sz="21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003" y="914401"/>
            <a:ext cx="450347" cy="38248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43200" y="5669757"/>
            <a:ext cx="3657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85900" y="1085850"/>
            <a:ext cx="6172200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32160" algn="ctr">
              <a:spcAft>
                <a:spcPts val="450"/>
              </a:spcAft>
            </a:pPr>
            <a:r>
              <a:rPr lang="en-US" sz="2100" b="1" dirty="0">
                <a:solidFill>
                  <a:srgbClr val="002060"/>
                </a:solidFill>
                <a:latin typeface="Century Gothic"/>
                <a:cs typeface="Century Gothic"/>
              </a:rPr>
              <a:t>Implementing the POC Mandate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5900" y="3780651"/>
            <a:ext cx="12573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latin typeface="Century Gothic"/>
                <a:cs typeface="Century Gothic"/>
              </a:rPr>
              <a:t>Impact</a:t>
            </a:r>
            <a:endParaRPr lang="en-US" sz="135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43350" y="5323701"/>
            <a:ext cx="12573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latin typeface="Century Gothic"/>
                <a:cs typeface="Century Gothic"/>
              </a:rPr>
              <a:t>Likelihood</a:t>
            </a:r>
            <a:endParaRPr lang="en-US" sz="1350" dirty="0">
              <a:latin typeface="Century Gothic"/>
              <a:cs typeface="Century Gothic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14700" y="2914650"/>
            <a:ext cx="1085850" cy="628650"/>
          </a:xfrm>
          <a:prstGeom prst="ellipse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Threat B</a:t>
            </a:r>
            <a:endParaRPr lang="en-US" sz="1350" dirty="0"/>
          </a:p>
        </p:txBody>
      </p:sp>
      <p:sp>
        <p:nvSpPr>
          <p:cNvPr id="16" name="Oval 15"/>
          <p:cNvSpPr/>
          <p:nvPr/>
        </p:nvSpPr>
        <p:spPr>
          <a:xfrm>
            <a:off x="3543300" y="4400550"/>
            <a:ext cx="1085850" cy="628650"/>
          </a:xfrm>
          <a:prstGeom prst="ellipse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Threat A</a:t>
            </a:r>
            <a:endParaRPr lang="en-US" sz="1350" dirty="0"/>
          </a:p>
        </p:txBody>
      </p:sp>
      <p:sp>
        <p:nvSpPr>
          <p:cNvPr id="17" name="Oval 16"/>
          <p:cNvSpPr/>
          <p:nvPr/>
        </p:nvSpPr>
        <p:spPr>
          <a:xfrm>
            <a:off x="5086350" y="2800350"/>
            <a:ext cx="1085850" cy="628650"/>
          </a:xfrm>
          <a:prstGeom prst="ellipse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Threat D</a:t>
            </a:r>
            <a:endParaRPr lang="en-US" sz="1350" dirty="0"/>
          </a:p>
        </p:txBody>
      </p:sp>
      <p:sp>
        <p:nvSpPr>
          <p:cNvPr id="18" name="Oval 17"/>
          <p:cNvSpPr/>
          <p:nvPr/>
        </p:nvSpPr>
        <p:spPr>
          <a:xfrm>
            <a:off x="4857750" y="3829050"/>
            <a:ext cx="1085850" cy="628650"/>
          </a:xfrm>
          <a:prstGeom prst="ellipse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Threat C</a:t>
            </a:r>
            <a:endParaRPr lang="en-US" sz="1350" dirty="0"/>
          </a:p>
        </p:txBody>
      </p:sp>
      <p:cxnSp>
        <p:nvCxnSpPr>
          <p:cNvPr id="3" name="Gerader Verbinder 2"/>
          <p:cNvCxnSpPr/>
          <p:nvPr/>
        </p:nvCxnSpPr>
        <p:spPr>
          <a:xfrm flipV="1">
            <a:off x="2514600" y="2514600"/>
            <a:ext cx="0" cy="2743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/>
          <p:cNvCxnSpPr/>
          <p:nvPr/>
        </p:nvCxnSpPr>
        <p:spPr>
          <a:xfrm flipV="1">
            <a:off x="6629400" y="2514600"/>
            <a:ext cx="0" cy="2743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/>
          <p:nvPr/>
        </p:nvCxnSpPr>
        <p:spPr>
          <a:xfrm>
            <a:off x="2514600" y="2514600"/>
            <a:ext cx="411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/>
        </p:nvCxnSpPr>
        <p:spPr>
          <a:xfrm>
            <a:off x="2514600" y="5257800"/>
            <a:ext cx="411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2114550" y="5312718"/>
            <a:ext cx="3818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 err="1"/>
              <a:t>low</a:t>
            </a:r>
            <a:endParaRPr lang="de-DE" sz="1050" dirty="0"/>
          </a:p>
        </p:txBody>
      </p:sp>
      <p:sp>
        <p:nvSpPr>
          <p:cNvPr id="23" name="Textfeld 22"/>
          <p:cNvSpPr txBox="1"/>
          <p:nvPr/>
        </p:nvSpPr>
        <p:spPr>
          <a:xfrm>
            <a:off x="2082107" y="2400301"/>
            <a:ext cx="4203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high</a:t>
            </a:r>
            <a:endParaRPr lang="en-GB" sz="1050" dirty="0"/>
          </a:p>
        </p:txBody>
      </p:sp>
      <p:sp>
        <p:nvSpPr>
          <p:cNvPr id="25" name="Textfeld 24"/>
          <p:cNvSpPr txBox="1"/>
          <p:nvPr/>
        </p:nvSpPr>
        <p:spPr>
          <a:xfrm>
            <a:off x="6457950" y="5314951"/>
            <a:ext cx="4203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high</a:t>
            </a:r>
            <a:endParaRPr lang="en-GB" sz="1050" dirty="0"/>
          </a:p>
        </p:txBody>
      </p:sp>
      <p:cxnSp>
        <p:nvCxnSpPr>
          <p:cNvPr id="26" name="Gerader Verbinder 25"/>
          <p:cNvCxnSpPr/>
          <p:nvPr/>
        </p:nvCxnSpPr>
        <p:spPr>
          <a:xfrm>
            <a:off x="2514600" y="3943350"/>
            <a:ext cx="4114800" cy="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/>
        </p:nvCxnSpPr>
        <p:spPr>
          <a:xfrm flipV="1">
            <a:off x="4572000" y="2514600"/>
            <a:ext cx="0" cy="274320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13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695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POC Response Planning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POC Strategy:</a:t>
            </a:r>
            <a:r>
              <a:rPr lang="en-US" sz="2400" dirty="0" smtClean="0">
                <a:latin typeface="Century Gothic"/>
                <a:cs typeface="Century Gothic"/>
              </a:rPr>
              <a:t> Primary tool at mission level to implement POC mandate and plan responses to POC threats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Operational level guidance, joint action, coordination for all mission components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891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detail duties of all peacekeeping personnel for the protection of civilians (POC).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Protection Adviser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Roles and Responsibilities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800600" y="2895600"/>
            <a:ext cx="1447800" cy="2819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entury Gothic"/>
                <a:cs typeface="Century Gothic"/>
              </a:rPr>
              <a:t>Goal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48400" y="2895600"/>
            <a:ext cx="2590800" cy="2819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Protection of Civilians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438400"/>
            <a:ext cx="4191000" cy="3462487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Supports and advises mission leadership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Development and regular review of mission-wide POC strategy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Advisory, coordination, monitoring &amp; reporting role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Integrates POC concerns across the mission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675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762000"/>
            <a:ext cx="739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Focusing and contributing </a:t>
            </a:r>
          </a:p>
          <a:p>
            <a:pPr algn="ctr"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Protection Functions 	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16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744349"/>
              </p:ext>
            </p:extLst>
          </p:nvPr>
        </p:nvGraphicFramePr>
        <p:xfrm>
          <a:off x="685800" y="2057400"/>
          <a:ext cx="3505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Women Protection Adviser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Child</a:t>
                      </a:r>
                      <a:r>
                        <a:rPr lang="en-US" sz="1800" baseline="0" dirty="0" smtClean="0">
                          <a:latin typeface="Century Gothic"/>
                          <a:cs typeface="Century Gothic"/>
                        </a:rPr>
                        <a:t> Protection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Human Rights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127169"/>
              </p:ext>
            </p:extLst>
          </p:nvPr>
        </p:nvGraphicFramePr>
        <p:xfrm>
          <a:off x="4724400" y="2057400"/>
          <a:ext cx="35052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Gender Adviser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Civil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Political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Rule of Law/Judicial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SSR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DDR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JOC/JMAC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Public Information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Mission Support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DSRSG/RC/HC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SRSG’s Office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8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r>
              <a:rPr lang="en-US" sz="1400" dirty="0">
                <a:latin typeface="Century Gothic"/>
                <a:cs typeface="Century Gothic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Special Roles of Military and Police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911" y="35388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800600" y="2590800"/>
            <a:ext cx="1371600" cy="2438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172200" y="2743200"/>
            <a:ext cx="2590800" cy="2057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Protection of Civilians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819400"/>
            <a:ext cx="4191000" cy="1846659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Physical protection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Proactive approach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Monitoring and reporting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8710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18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10668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Joint Protection Teams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Coordinated by POC Adviser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Composed of military, police, civilians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Gathers information on protection situations</a:t>
            </a:r>
          </a:p>
        </p:txBody>
      </p:sp>
    </p:spTree>
    <p:extLst>
      <p:ext uri="{BB962C8B-B14F-4D97-AF65-F5344CB8AC3E}">
        <p14:creationId xmlns:p14="http://schemas.microsoft.com/office/powerpoint/2010/main" val="6036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Protection Partners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Host state government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Local communities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UN partners – UNHCR, OHCHR, OCHA, UNICEF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ICRC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Non-UN military forces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NGOs, civil society organizations – national, international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19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6849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Coordination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20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92596"/>
              </p:ext>
            </p:extLst>
          </p:nvPr>
        </p:nvGraphicFramePr>
        <p:xfrm>
          <a:off x="990600" y="1752600"/>
          <a:ext cx="7620000" cy="44805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14257"/>
                <a:gridCol w="52057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National Authorities: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Political engagements; security sector reform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n-US" b="0" baseline="0" dirty="0" err="1" smtClean="0">
                          <a:latin typeface="Century Gothic"/>
                          <a:cs typeface="Century Gothic"/>
                        </a:rPr>
                        <a:t>programmes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; targeted advocacy; joint operations or joint patrolling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Local Communities: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Dialogue with local population; mission-wide community engagement cooperation mechanisms such as Joint Protection Teams, Community Liaison Assistants, Community Alert Networks, localized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protection strategies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Humanitarian Community: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Protection Cluster led by UNHCR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DCE6F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entury Gothic"/>
                          <a:cs typeface="Century Gothic"/>
                        </a:rPr>
                        <a:t>Parallel Forces</a:t>
                      </a:r>
                      <a:endParaRPr lang="en-US" b="1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entury Gothic"/>
                          <a:cs typeface="Century Gothic"/>
                        </a:rPr>
                        <a:t>Information sharing and operational planning on a case-by-case</a:t>
                      </a:r>
                      <a:r>
                        <a:rPr lang="en-US" b="0" baseline="0" dirty="0" smtClean="0">
                          <a:latin typeface="Century Gothic"/>
                          <a:cs typeface="Century Gothic"/>
                        </a:rPr>
                        <a:t> basis, including HOM exchanges and working-level cooperation</a:t>
                      </a:r>
                      <a:endParaRPr lang="en-US" b="0" dirty="0">
                        <a:latin typeface="Century Gothic"/>
                        <a:cs typeface="Century Gothic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80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Individual Peacekeeping Personnel Can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Engage local communities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Understand POC mandate, environment, threats</a:t>
            </a:r>
            <a:endParaRPr lang="en-US" sz="2400" spc="-40" dirty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spc="-40" dirty="0" smtClean="0">
                <a:latin typeface="Century Gothic"/>
                <a:cs typeface="Century Gothic"/>
              </a:rPr>
              <a:t>Cooperate with mission components and partners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GB" sz="2400" spc="-40" dirty="0" smtClean="0">
                <a:latin typeface="Century Gothic"/>
                <a:cs typeface="Century Gothic"/>
              </a:rPr>
              <a:t>Interpret </a:t>
            </a:r>
            <a:r>
              <a:rPr lang="en-GB" sz="2400" spc="-40" dirty="0">
                <a:latin typeface="Century Gothic"/>
                <a:cs typeface="Century Gothic"/>
              </a:rPr>
              <a:t>the POC mandate pro-actively, try to prevent threats </a:t>
            </a:r>
            <a:endParaRPr lang="en-US" sz="2400" spc="-40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254951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POC in UN Peacekeeping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Main protection threats civilians face in armed conflict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How peacekeeping personnel carry out the POC mandate as part of mission and as individuals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The range of protection partners that operate alongside PKOs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POC is: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 priority for the Security Council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 responsibility for all peacekeeping personnel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POC in UN peacekeeping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List examples of protection threats civilians face in armed conflict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how peacekeeping personnel carry out the POC mandate as part of mission and as individuals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Describe the range of protection partners that operate alongside peacekeeping operations (PKOs)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Importance of Protecting Civilians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POC in UN Peacekeeping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Legal Framework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DPKO/DFS Policy on POC in UN PKOs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Operational Concept on POC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Implementing the POC Mandate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Roles and Responsibilities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Protection Partners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What Individual Peacekeeping Personnel Can Do</a:t>
            </a:r>
            <a:endParaRPr lang="en-US" sz="2400" spc="-2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Importance of Protecting Civilians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Harmed unintentionally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Deliberate targets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Women and children suffer disproportionately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2" name="Picture 2" descr="F:\CPTM END\CPTM Slides Content\PO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3810000"/>
            <a:ext cx="2628900" cy="233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Interpretations of Protection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Rights-based approach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Stabilization and </a:t>
            </a:r>
            <a:r>
              <a:rPr lang="en-US" sz="2400" dirty="0" err="1" smtClean="0">
                <a:latin typeface="Century Gothic"/>
                <a:cs typeface="Century Gothic"/>
              </a:rPr>
              <a:t>peacebuilding</a:t>
            </a:r>
            <a:r>
              <a:rPr lang="en-US" sz="2400" dirty="0" smtClean="0">
                <a:latin typeface="Century Gothic"/>
                <a:cs typeface="Century Gothic"/>
              </a:rPr>
              <a:t> – durable forms of protection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Physical protection from harm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POC in Peacekeeping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841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POC Mandate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“All necessary means, up to and including the </a:t>
            </a:r>
            <a:r>
              <a:rPr lang="en-US" sz="2400" b="1" dirty="0" smtClean="0">
                <a:latin typeface="Century Gothic"/>
                <a:cs typeface="Century Gothic"/>
              </a:rPr>
              <a:t>use of deadly force</a:t>
            </a:r>
            <a:r>
              <a:rPr lang="en-US" sz="2400" dirty="0" smtClean="0">
                <a:latin typeface="Century Gothic"/>
                <a:cs typeface="Century Gothic"/>
              </a:rPr>
              <a:t>, aimed at preventing or responding to </a:t>
            </a:r>
            <a:r>
              <a:rPr lang="en-US" sz="2400" b="1" dirty="0" smtClean="0">
                <a:latin typeface="Century Gothic"/>
                <a:cs typeface="Century Gothic"/>
              </a:rPr>
              <a:t>threats of physical violence</a:t>
            </a:r>
            <a:r>
              <a:rPr lang="en-US" sz="2400" dirty="0" smtClean="0">
                <a:latin typeface="Century Gothic"/>
                <a:cs typeface="Century Gothic"/>
              </a:rPr>
              <a:t> against civilians, within capabilities and areas of operations, and without prejudice to the responsibility of the host government”.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3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4964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Civilian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Any person who is not or is no longer directly participating in hostilities or other acts of violence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2" descr="F:\CPTM END\CPTM Slides Content\responsibility-to-protect1-640x36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930" y="4038600"/>
            <a:ext cx="3212140" cy="207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4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930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1003</Words>
  <Application>Microsoft Office PowerPoint</Application>
  <PresentationFormat>Bildschirmpräsentation (4:3)</PresentationFormat>
  <Paragraphs>226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5" baseType="lpstr">
      <vt:lpstr>Arial</vt:lpstr>
      <vt:lpstr>Calibri</vt:lpstr>
      <vt:lpstr>Century Gothic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Philipp Bovensiepen</cp:lastModifiedBy>
  <cp:revision>83</cp:revision>
  <dcterms:created xsi:type="dcterms:W3CDTF">2015-12-09T18:20:24Z</dcterms:created>
  <dcterms:modified xsi:type="dcterms:W3CDTF">2016-08-02T20:48:58Z</dcterms:modified>
</cp:coreProperties>
</file>