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96" r:id="rId9"/>
    <p:sldId id="297" r:id="rId10"/>
    <p:sldId id="298" r:id="rId11"/>
    <p:sldId id="285" r:id="rId12"/>
    <p:sldId id="300" r:id="rId13"/>
    <p:sldId id="302" r:id="rId14"/>
    <p:sldId id="304" r:id="rId15"/>
    <p:sldId id="305" r:id="rId16"/>
    <p:sldId id="306" r:id="rId17"/>
    <p:sldId id="308" r:id="rId18"/>
    <p:sldId id="282" r:id="rId19"/>
    <p:sldId id="280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N" initials="U" lastIdx="1" clrIdx="0">
    <p:extLst>
      <p:ext uri="{19B8F6BF-5375-455C-9EA6-DF929625EA0E}">
        <p15:presenceInfo xmlns:p15="http://schemas.microsoft.com/office/powerpoint/2012/main" userId="U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C36"/>
    <a:srgbClr val="DCE6F2"/>
    <a:srgbClr val="8EB4E3"/>
    <a:srgbClr val="002060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726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C0FC-2BDE-084B-852C-86E1AEAD3E77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4F9-24D2-0145-B7DA-012D79642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4B31-ACE0-F547-8C2A-5E53FD9CD1DC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E951-9F77-0E47-911C-86FD149859FA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91BD-A017-2F4A-8C9F-18B6D335A2E7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9FE6-3256-724F-A287-3742D15497A5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DDDE-7C8D-4B40-B70F-4C9D569D2491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C7B3-C942-824B-A87A-343F2FEC0D13}" type="datetime1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3BB-F4AE-0B41-A7ED-9113B6047745}" type="datetime1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4255-F5BE-0445-B1B0-8FD43F2E8489}" type="datetime1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93B2-68D1-BC45-A179-00E32D0B48E3}" type="datetime1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F7A-29E4-F045-AC12-411FDACB4997}" type="datetime1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B594-1210-B948-8D31-3B544F5D6C5B}" type="datetime1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E31-5621-F547-819F-82E55C0B7381}" type="datetime1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2438401" y="3515104"/>
              <a:ext cx="5775542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Mandated Tasks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300" dirty="0" smtClean="0">
                  <a:solidFill>
                    <a:srgbClr val="002060"/>
                  </a:solidFill>
                  <a:latin typeface="Century Gothic"/>
                  <a:ea typeface="Calibri"/>
                  <a:cs typeface="Century Gothic"/>
                </a:rPr>
                <a:t>2.1</a:t>
              </a:r>
              <a:endParaRPr lang="en-US" sz="1100" spc="3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1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 smtClean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2: Mandated Tasks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Cross-Cutting Thematic Tasks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lvl="0" indent="-342900" algn="just">
              <a:buFont typeface="Wingdings" panose="05000000000000000000" pitchFamily="2" charset="2"/>
              <a:buChar char=""/>
            </a:pPr>
            <a:r>
              <a:rPr lang="en-US" sz="2400" dirty="0"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Human Rights</a:t>
            </a:r>
            <a:endParaRPr lang="en-GB" sz="2400" dirty="0"/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Protection </a:t>
            </a:r>
            <a:r>
              <a:rPr lang="en-US" sz="2400" dirty="0">
                <a:latin typeface="Century Gothic"/>
                <a:cs typeface="Century Gothic"/>
              </a:rPr>
              <a:t>of civilians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Conflict-related </a:t>
            </a:r>
            <a:r>
              <a:rPr lang="en-US" sz="2400" dirty="0" smtClean="0">
                <a:latin typeface="Century Gothic"/>
                <a:cs typeface="Century Gothic"/>
              </a:rPr>
              <a:t>sexual violence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Child protection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Women, peace and security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42186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Supervision or Monitoring of the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Ceasefire Agreement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Ceasefire agreement:</a:t>
            </a:r>
            <a:r>
              <a:rPr lang="en-US" sz="2400" dirty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refers to a temporary stoppage of war or any armed conflict for an agreed-upon timeframe or within a limited area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Monitoring peace agreements: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 marL="350838"/>
            <a:r>
              <a:rPr lang="en-US" sz="2400" dirty="0" smtClean="0">
                <a:latin typeface="Century Gothic"/>
                <a:cs typeface="Century Gothic"/>
              </a:rPr>
              <a:t>involves actions to gather </a:t>
            </a:r>
          </a:p>
          <a:p>
            <a:pPr marL="350838"/>
            <a:r>
              <a:rPr lang="en-US" sz="2400" dirty="0" smtClean="0">
                <a:latin typeface="Century Gothic"/>
                <a:cs typeface="Century Gothic"/>
              </a:rPr>
              <a:t>information on compliance with </a:t>
            </a:r>
          </a:p>
          <a:p>
            <a:pPr marL="350838"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an agreement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By monitoring, PKOs reassure </a:t>
            </a:r>
          </a:p>
          <a:p>
            <a:pPr marL="350838"/>
            <a:r>
              <a:rPr lang="en-US" sz="2400" dirty="0" smtClean="0">
                <a:latin typeface="Century Gothic"/>
                <a:cs typeface="Century Gothic"/>
              </a:rPr>
              <a:t>parties will not exploit ceasefire to gain military advantage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7" descr="traditional pking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t="5340" r="4573" b="5981"/>
          <a:stretch/>
        </p:blipFill>
        <p:spPr bwMode="auto">
          <a:xfrm>
            <a:off x="6400800" y="3505200"/>
            <a:ext cx="2163049" cy="2833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10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Provision of a Secure and Stable Environment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 secure environment is generally a pre-condition for moving ahead on several elements of peace agreements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By helping to fill security/public order vacuum, PKOs play a critical role in securing the peace process and creating a safe environment for humanitarian and development actors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Primary role of the military </a:t>
            </a:r>
          </a:p>
          <a:p>
            <a:pPr marL="350838"/>
            <a:r>
              <a:rPr lang="en-US" sz="2400" dirty="0" smtClean="0">
                <a:latin typeface="Century Gothic"/>
                <a:cs typeface="Century Gothic"/>
              </a:rPr>
              <a:t>component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9" name="Picture 2" descr="F:\CPTM END\CPTM Slides Content\patro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114" y="4419600"/>
            <a:ext cx="2983486" cy="198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62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Facilitating the Political Process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PKO facilitates the political process by promoting dialogue and reconciliation and supporting the establishment of legitimate and effective institutions of governance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Important for achieving a lasting settlement or longer-term political solutions to violent conflict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11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2" descr="F:\CPTM END\CPTM Slides Content\Afghan gov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089424"/>
            <a:ext cx="3465371" cy="231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5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Facilitating the Delivery of 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Humanitarian Assistance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Humanitarian assistance:</a:t>
            </a:r>
            <a:r>
              <a:rPr lang="en-US" sz="2400" dirty="0" smtClean="0">
                <a:latin typeface="Century Gothic"/>
                <a:cs typeface="Century Gothic"/>
              </a:rPr>
              <a:t> aid and action designed to save lives, alleviate suffering and maintain and protect human dignity during and in the aftermath of man-made crises and natural disasters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Includes basic supplies of drinking water, food, shelter, medical care, protection and assistance to refugees and </a:t>
            </a:r>
          </a:p>
          <a:p>
            <a:pPr marL="350838"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IDPs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13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9" name="Picture 2" descr="F:\CPTM END\CPTM Slides Content\ICRC and 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22696"/>
            <a:ext cx="2971800" cy="197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Responsibilities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14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990600" y="1676400"/>
            <a:ext cx="2819400" cy="8382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entury Gothic"/>
                <a:cs typeface="Century Gothic"/>
              </a:rPr>
              <a:t>Host Country</a:t>
            </a:r>
            <a:endParaRPr lang="en-US" sz="20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" name="Diamond 2"/>
          <p:cNvSpPr/>
          <p:nvPr/>
        </p:nvSpPr>
        <p:spPr>
          <a:xfrm>
            <a:off x="1219200" y="2590800"/>
            <a:ext cx="2209800" cy="1219200"/>
          </a:xfrm>
          <a:prstGeom prst="diamond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pc="-20" dirty="0" smtClean="0">
                <a:solidFill>
                  <a:srgbClr val="000000"/>
                </a:solidFill>
                <a:latin typeface="Century Gothic"/>
                <a:cs typeface="Century Gothic"/>
              </a:rPr>
              <a:t>Has Capacity</a:t>
            </a:r>
            <a:endParaRPr lang="en-US" sz="1600" spc="-2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800000"/>
                </a:solidFill>
                <a:latin typeface="Century Gothic"/>
                <a:cs typeface="Century Gothic"/>
              </a:rPr>
              <a:t>If Yes</a:t>
            </a:r>
            <a:endParaRPr lang="en-US" dirty="0">
              <a:solidFill>
                <a:srgbClr val="800000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71800" y="2971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800000"/>
                </a:solidFill>
                <a:latin typeface="Century Gothic"/>
                <a:cs typeface="Century Gothic"/>
              </a:rPr>
              <a:t>If No</a:t>
            </a:r>
            <a:endParaRPr lang="en-US" dirty="0">
              <a:solidFill>
                <a:srgbClr val="800000"/>
              </a:solidFill>
              <a:latin typeface="Century Gothic"/>
              <a:cs typeface="Century Gothic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81200" y="4953000"/>
            <a:ext cx="5715000" cy="1219200"/>
          </a:xfrm>
          <a:prstGeom prst="roundRect">
            <a:avLst/>
          </a:prstGeom>
          <a:solidFill>
            <a:srgbClr val="8D9C36"/>
          </a:solidFill>
          <a:ln>
            <a:solidFill>
              <a:srgbClr val="8D9C3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entury Gothic"/>
                <a:cs typeface="Century Gothic"/>
              </a:rPr>
              <a:t>Initiates, coordinates and delivers humanitarian assistance</a:t>
            </a:r>
            <a:endParaRPr lang="en-US" sz="20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86000" y="4191000"/>
            <a:ext cx="0" cy="685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4457700" y="2857500"/>
            <a:ext cx="0" cy="6858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953000" y="1828800"/>
            <a:ext cx="3581400" cy="2362200"/>
          </a:xfrm>
          <a:prstGeom prst="roundRect">
            <a:avLst/>
          </a:prstGeom>
          <a:solidFill>
            <a:srgbClr val="DCE6F2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International and National Humanitarian Actors</a:t>
            </a:r>
          </a:p>
          <a:p>
            <a:pPr algn="ctr"/>
            <a:endParaRPr lang="en-US" sz="2000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e.g. UN agencies, ICRC, NGOs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62600" y="4267200"/>
            <a:ext cx="0" cy="6096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15000" y="426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UN PKO assists by providing a secure environment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8531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4601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“Humanitarian Space”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An environment where receipt of humanitarian assistance is independent of military and political action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Ensures safety and feasibility of humanitarian actions and personnel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Four humanitarian principles:</a:t>
            </a:r>
            <a:r>
              <a:rPr lang="en-US" sz="2400" dirty="0" smtClean="0">
                <a:latin typeface="Century Gothic"/>
                <a:cs typeface="Century Gothic"/>
              </a:rPr>
              <a:t> humanity, neutrality, impartiality and independence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Complementary concepts for </a:t>
            </a:r>
            <a:r>
              <a:rPr lang="en-US" sz="2400" b="1" dirty="0" smtClean="0">
                <a:latin typeface="Century Gothic"/>
                <a:cs typeface="Century Gothic"/>
              </a:rPr>
              <a:t>civil-military coordination:</a:t>
            </a:r>
            <a:r>
              <a:rPr lang="en-US" sz="2400" dirty="0" smtClean="0">
                <a:latin typeface="Century Gothic"/>
                <a:cs typeface="Century Gothic"/>
              </a:rPr>
              <a:t> UN-CIMIC (UNPKO) and UN-</a:t>
            </a:r>
            <a:r>
              <a:rPr lang="en-US" sz="2400" dirty="0" err="1" smtClean="0">
                <a:latin typeface="Century Gothic"/>
                <a:cs typeface="Century Gothic"/>
              </a:rPr>
              <a:t>CMCoord</a:t>
            </a:r>
            <a:r>
              <a:rPr lang="en-US" sz="2400" dirty="0" smtClean="0">
                <a:latin typeface="Century Gothic"/>
                <a:cs typeface="Century Gothic"/>
              </a:rPr>
              <a:t> (OCHA)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15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23815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Supporting Poverty Reduction and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Economic Development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Poverty reduction:</a:t>
            </a:r>
            <a:r>
              <a:rPr lang="en-US" sz="2400" dirty="0" smtClean="0">
                <a:latin typeface="Century Gothic"/>
                <a:cs typeface="Century Gothic"/>
              </a:rPr>
              <a:t> ‘pro-poor’ policies and policies to stimulate economic growth, raise incomes and indirectly reduce poverty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Poverty eradication is an indispensable requirement for sustainable development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PKO cooperates and coordinates with national partners, UNCT and external partners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17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9" name="Picture 2" descr="F:\CPTM END\CPTM Slides Content\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140" y="4572000"/>
            <a:ext cx="3063037" cy="185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static.un.org/News/dh/photos/large/2015/September/09-09-E-SDG-Post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180" y="4571957"/>
            <a:ext cx="2781420" cy="1855186"/>
          </a:xfrm>
          <a:prstGeom prst="rect">
            <a:avLst/>
          </a:prstGeom>
          <a:noFill/>
          <a:ln>
            <a:solidFill>
              <a:srgbClr val="8EB4E3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5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INSERT TEXT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5145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3029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860814" y="685800"/>
            <a:ext cx="7422372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 smtClean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 smtClean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introduce Security Council mandated tasks for UN Peacekeeping Operations (UN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PKOs) 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and detail roles for mission components and partners.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8011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Missing text for this slide: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Insert text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Identify the four categories of mandated tasks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List examples of mandated tasks which are the core business of UNPKOs 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Describe two critical areas where UNPKOs play a limited “support” role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/>
          <p:nvPr/>
        </p:nvSpPr>
        <p:spPr>
          <a:xfrm>
            <a:off x="685800" y="3886200"/>
            <a:ext cx="7803372" cy="2438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200"/>
              </a:spcAft>
            </a:pP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4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Overview</a:t>
            </a:r>
            <a:endParaRPr lang="en-US" sz="32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Overview of Mandated Tasks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Supervision or Monitoring of the Ceasefire Agreement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Provision of a Secure and Stable Environment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Facilitating the Political Process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Facilitating the Delivery of Humanitarian Assistance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Supporting Poverty Reduction and Economic Development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Overview of Mandated Tasks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772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The range of mandated tasks may be categorized in the following way: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Core business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err="1" smtClean="0">
                <a:latin typeface="Century Gothic"/>
                <a:cs typeface="Century Gothic"/>
              </a:rPr>
              <a:t>Peacebuilding</a:t>
            </a:r>
            <a:r>
              <a:rPr lang="en-US" sz="2400" dirty="0" smtClean="0">
                <a:latin typeface="Century Gothic"/>
                <a:cs typeface="Century Gothic"/>
              </a:rPr>
              <a:t> activities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Support roles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Cross-cutting </a:t>
            </a:r>
            <a:r>
              <a:rPr lang="en-US" sz="2400" dirty="0">
                <a:latin typeface="Century Gothic"/>
                <a:cs typeface="Century Gothic"/>
              </a:rPr>
              <a:t>t</a:t>
            </a:r>
            <a:r>
              <a:rPr lang="en-US" sz="2400" dirty="0" smtClean="0">
                <a:latin typeface="Century Gothic"/>
                <a:cs typeface="Century Gothic"/>
              </a:rPr>
              <a:t>hematic </a:t>
            </a:r>
            <a:r>
              <a:rPr lang="en-US" sz="2400" dirty="0">
                <a:latin typeface="Century Gothic"/>
                <a:cs typeface="Century Gothic"/>
              </a:rPr>
              <a:t>t</a:t>
            </a:r>
            <a:r>
              <a:rPr lang="en-US" sz="2400" dirty="0" smtClean="0">
                <a:latin typeface="Century Gothic"/>
                <a:cs typeface="Century Gothic"/>
              </a:rPr>
              <a:t>asks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9198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The Core Business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Supervision or monitoring of the ceasefire agreement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Provision of a secure and stable environment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Facilitating the political process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4841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err="1" smtClean="0">
                <a:solidFill>
                  <a:srgbClr val="8D9C36"/>
                </a:solidFill>
                <a:latin typeface="Century Gothic"/>
                <a:cs typeface="Century Gothic"/>
              </a:rPr>
              <a:t>Peacebuilding</a:t>
            </a: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 Activities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Mine action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Disarmament, demobilization and reintegration (DDR) of combatants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Security sector </a:t>
            </a:r>
            <a:r>
              <a:rPr lang="en-US" sz="2400" dirty="0">
                <a:latin typeface="Century Gothic"/>
                <a:cs typeface="Century Gothic"/>
              </a:rPr>
              <a:t>r</a:t>
            </a:r>
            <a:r>
              <a:rPr lang="en-US" sz="2400" dirty="0" smtClean="0">
                <a:latin typeface="Century Gothic"/>
                <a:cs typeface="Century Gothic"/>
              </a:rPr>
              <a:t>eform (SSR)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Rule of law (ROL)-related activities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Protection and promotion of human rights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Electoral assistance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Support to the restoration and extension of state authority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3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90046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Support Roles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Facilitating the delivery of humanitarian assistance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Cooperating and coordinating with mission partners to support poverty reduction and economic development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93365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2981</TotalTime>
  <Words>734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UN</cp:lastModifiedBy>
  <cp:revision>84</cp:revision>
  <dcterms:created xsi:type="dcterms:W3CDTF">2015-12-09T18:20:24Z</dcterms:created>
  <dcterms:modified xsi:type="dcterms:W3CDTF">2016-08-01T12:12:49Z</dcterms:modified>
</cp:coreProperties>
</file>