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2" r:id="rId6"/>
    <p:sldId id="257" r:id="rId7"/>
    <p:sldId id="296" r:id="rId8"/>
    <p:sldId id="314" r:id="rId9"/>
    <p:sldId id="315" r:id="rId10"/>
    <p:sldId id="266" r:id="rId11"/>
    <p:sldId id="298" r:id="rId12"/>
    <p:sldId id="302" r:id="rId13"/>
    <p:sldId id="317" r:id="rId14"/>
    <p:sldId id="318" r:id="rId15"/>
    <p:sldId id="305" r:id="rId16"/>
    <p:sldId id="310" r:id="rId17"/>
    <p:sldId id="319" r:id="rId18"/>
    <p:sldId id="320" r:id="rId19"/>
    <p:sldId id="321" r:id="rId20"/>
    <p:sldId id="322" r:id="rId21"/>
    <p:sldId id="282" r:id="rId22"/>
    <p:sldId id="280" r:id="rId23"/>
    <p:sldId id="279" r:id="rId24"/>
    <p:sldId id="323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9" y="1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572457349081366"/>
                  <c:y val="0.1500041830708660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Humanitarian</a:t>
                    </a:r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5000000000001"/>
                      <c:h val="0.13143750000000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19881889763779E-4"/>
                  <c:y val="-0.189698326771653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Peace &amp; Security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33202099738"/>
                      <c:h val="0.115281250000000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721268044619422"/>
                  <c:y val="0.131627460629921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Development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572457349081366"/>
                  <c:y val="0.1500041830708660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Humanitarian</a:t>
                    </a:r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5000000000001"/>
                      <c:h val="0.13143750000000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19881889763779E-4"/>
                  <c:y val="-0.189698326771653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Peace &amp; Security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33202099738"/>
                      <c:h val="0.115281250000000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721268044619422"/>
                  <c:y val="0.131627460629921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Development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572457349081366"/>
                  <c:y val="0.1500041830708660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Humanitarian</a:t>
                    </a:r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5000000000001"/>
                      <c:h val="0.13143750000000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19881889763779E-4"/>
                  <c:y val="-0.189698326771653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Peace &amp; Security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33202099738"/>
                      <c:h val="0.115281250000000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721268044619422"/>
                  <c:y val="0.131627460629921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="1" i="0" u="none" strike="noStrike" kern="1200" baseline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Development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300" b="1" i="0" u="none" strike="noStrike" kern="1200" baseline="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219200" y="3515104"/>
              <a:ext cx="6994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Working with Mission Partners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-500" dirty="0" smtClean="0">
                  <a:solidFill>
                    <a:srgbClr val="002060"/>
                  </a:solidFill>
                  <a:effectLst/>
                  <a:latin typeface="Century Gothic"/>
                  <a:ea typeface="Calibri"/>
                  <a:cs typeface="Century Gothic"/>
                </a:rPr>
                <a:t>1. </a:t>
              </a:r>
              <a:r>
                <a:rPr lang="en-US" sz="7200" spc="-5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8</a:t>
              </a:r>
              <a:endParaRPr lang="en-US" sz="11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1: An Overview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The Integrated Approach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1966715037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9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National Partners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" y="870228"/>
            <a:ext cx="815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State actors: host government, ministries, military, police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Non-state actors: civil society, non-governmental organizations, private sector</a:t>
            </a:r>
          </a:p>
        </p:txBody>
      </p:sp>
      <p:pic>
        <p:nvPicPr>
          <p:cNvPr id="30" name="Picture 4" descr="F:\CPTM END\CPTM Slides Content\lead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000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:\CPTM END\CPTM Slides Content\Afghan gov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37093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:\CPTM END\CPTM Slides Content\police partn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57800"/>
            <a:ext cx="137294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F:\CPTM END\CPTM Slides Content\military partn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13709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F:\CPTM END\CPTM Slides Content\national partners justi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137542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F:\CPTM END\CPTM Slides Content\Multid P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3098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:\CPTM END\CPTM Slides Content\commun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13729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:\CPTM END\CPTM Slides Content\civilaffairs_pan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18288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717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1671935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Have the most at stake – beneficiaries, clients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Efforts ensure host government can meet the needs of its people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Promotion of national and local ownership is a success factor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pic>
        <p:nvPicPr>
          <p:cNvPr id="15" name="Picture 4" descr="F:\CPTM END\CPTM Slides Content\lead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000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Why “Key Partners”?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65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1671935"/>
            <a:ext cx="7620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Most important non-UN actor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Interactions on many levels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Partnerships with other state actors – national military, police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Include variety of political views and social groups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9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5" name="Picture 4" descr="F:\CPTM END\CPTM Slides Content\lead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000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CPTM END\CPTM Slides Content\Afghan gov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408529" cy="9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CPTM END\CPTM Slides Content\police partn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410597" cy="9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CPTM END\CPTM Slides Content\military partn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408531" cy="9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CPTM END\CPTM Slides Content\national partners justi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1413142" cy="9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The Host Government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1671935"/>
            <a:ext cx="7620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 community of citizens linked by common interests and activities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Political parties, national NGOs and other associations, communities or groups of citizens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5" name="Picture 4" descr="F:\CPTM END\CPTM Slides Content\lead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000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F:\CPTM END\CPTM Slides Content\Multid 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0" y="4876800"/>
            <a:ext cx="2309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:\CPTM END\CPTM Slides Content\commun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368411" cy="9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PTM END\CPTM Slides Content\civilaffairs_pan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876800"/>
            <a:ext cx="18288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Civil Society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7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External Partners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International organizations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ICRC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Individual Member States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Intergovernmental Organizations</a:t>
            </a:r>
          </a:p>
        </p:txBody>
      </p:sp>
      <p:pic>
        <p:nvPicPr>
          <p:cNvPr id="7" name="Picture 2" descr="F:\CPTM END\CPTM Slides Content\UN Members St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70" y="5410200"/>
            <a:ext cx="1054430" cy="6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CPTM END\CPTM Slides Content\EU and AU fla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10200"/>
            <a:ext cx="1218898" cy="6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CPTM END\CPTM Slides Content\Soldiers-in-Central-Afric-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1142732" cy="6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CPTM END\CPTM Slides Content\ICRC 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30" y="5410200"/>
            <a:ext cx="1029970" cy="6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CPTM END\CPTM Slides Content\save the children 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977400" cy="6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F:\CPTM END\CPTM Slides Content\oxf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1156333" cy="6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Large number of external partners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Separate but overlapping mandates and expertise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Independent agendas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Different timelines and work methods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0769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Why is Coordination &amp; Cooperation Important?</a:t>
            </a:r>
            <a:endParaRPr lang="en-US" sz="2800" spc="-5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Includes NGOs with an international presence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Can provide humanitarian assistance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0" name="Picture 9" descr="F:\CPTM END\CPTM Slides Content\ox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6844"/>
            <a:ext cx="2556942" cy="12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:\CPTM END\CPTM Slides Content\save the children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76" y="5106844"/>
            <a:ext cx="2290424" cy="12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International Organizations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Important humanitarian actor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Mandate: protect and assist victims of armed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“International legal personality”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3" name="Picture 7" descr="F:\CPTM END\CPTM Slides Content\ICRC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45" y="5181600"/>
            <a:ext cx="1592447" cy="10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CPTM END\CPTM Slides Content\ICR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5" y="5182142"/>
            <a:ext cx="990419" cy="1060028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CPTM END\CPTM Slides Content\ICRC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45" y="5182142"/>
            <a:ext cx="1884871" cy="1055528"/>
          </a:xfrm>
          <a:prstGeom prst="rect">
            <a:avLst/>
          </a:prstGeom>
          <a:noFill/>
          <a:ln>
            <a:solidFill>
              <a:schemeClr val="tx1">
                <a:alpha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CPTM END\CPTM Slides Content\red cross et al 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45" y="5182142"/>
            <a:ext cx="1593955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International Committee of the Red Cross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Diplomatic community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Bilateral donors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Contractors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Non-UN led military forces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Individual Member States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9" name="Picture 3" descr="F:\CPTM END\CPTM Slides Content\j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38" y="5285103"/>
            <a:ext cx="909266" cy="818339"/>
          </a:xfrm>
          <a:prstGeom prst="rect">
            <a:avLst/>
          </a:prstGeom>
          <a:noFill/>
          <a:ln>
            <a:solidFill>
              <a:schemeClr val="tx1">
                <a:alpha val="83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CPTM END\CPTM Slides Content\US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38" y="5285103"/>
            <a:ext cx="823770" cy="823770"/>
          </a:xfrm>
          <a:prstGeom prst="rect">
            <a:avLst/>
          </a:prstGeom>
          <a:noFill/>
          <a:ln>
            <a:solidFill>
              <a:schemeClr val="tx1">
                <a:alpha val="83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:\CPTM END\CPTM Slides Content\operation sanga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38" y="5285103"/>
            <a:ext cx="1273462" cy="8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CPTM END\CPTM Slides Content\UN Members Sta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8" y="5285103"/>
            <a:ext cx="1253994" cy="8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F:\CPTM END\CPTM Slides Content\dfid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8" y="4876800"/>
            <a:ext cx="2549757" cy="16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detail how implementing a peacekeeping mandate requires work with partners.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Regional and sub-regional organizations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Differing roles and relationships with the UN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Peace enforcement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Intergovernmental Organizations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3" name="Picture 12" descr="F:\CPTM END\CPTM Slides Content\EU and AU fl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81" y="5178552"/>
            <a:ext cx="1901038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CPTM END\CPTM Slides Content\Soldiers-in-Central-Afric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19" y="5178552"/>
            <a:ext cx="1783081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CPTM END\CPTM Slides Content\asean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01" y="5178552"/>
            <a:ext cx="1062418" cy="10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CPTM END\CPTM Slides Content\OSA_log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5178552"/>
            <a:ext cx="1071563" cy="10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81508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Types of mission partners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Why the UNCT is important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“integrated approach” and benefit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Why national partners are key partners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50744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1.8.3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Pre-Deployment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Training Materials 2016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90600" y="10769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The Integrated Approach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4235141055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1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50744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UN Partners: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Pre-Deployment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Training Materials 2016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442259" y="1108368"/>
            <a:ext cx="82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The Integrated Approach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0" name="Diagramm 29"/>
          <p:cNvGraphicFramePr/>
          <p:nvPr/>
        </p:nvGraphicFramePr>
        <p:xfrm>
          <a:off x="15240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1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Peacekeeping personnel are expected to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Work with the UN Country Team (UNCT)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Work with national partners – key stakeholders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Understand and support work of external partners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495300" y="685800"/>
            <a:ext cx="8153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types of mission partners and examples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why the UNCT is important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“integrated approach” and benefit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why national partners are key partners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Overview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1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Importance of Mission Partners Working Together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Mission Partners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Partners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National Partners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External Partners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Importance of Mission Partners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Working Together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14478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The Core Business of Multi-Dimensional UN Peacekeeping Operations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INDICATIVE POST-CONFLICT TASKS</a:t>
            </a:r>
          </a:p>
          <a:p>
            <a:endParaRPr lang="en-US" sz="1600" dirty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Infrastructure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Employment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Economic governance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Civil administration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Elections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Political process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Security operations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DDR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Rule of law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Human rights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Capacity building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Humanitarian assistance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0574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STABILIZATION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057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PEACE </a:t>
            </a:r>
          </a:p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CONSOLIDATION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205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LONG-TERM RECOVERY </a:t>
            </a:r>
          </a:p>
          <a:p>
            <a:r>
              <a:rPr lang="en-US" sz="1600" b="1" dirty="0" smtClean="0">
                <a:solidFill>
                  <a:srgbClr val="8EB4E3"/>
                </a:solidFill>
                <a:latin typeface="Century Gothic"/>
                <a:cs typeface="Century Gothic"/>
              </a:rPr>
              <a:t>&amp; DEVELOPMENT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667000" y="2819400"/>
            <a:ext cx="6019800" cy="2895600"/>
          </a:xfrm>
          <a:prstGeom prst="homePlate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743200" y="3886200"/>
            <a:ext cx="2286000" cy="137160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UN Peacekeeping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962400" y="2819400"/>
            <a:ext cx="4724400" cy="609600"/>
          </a:xfrm>
          <a:prstGeom prst="homePlate">
            <a:avLst/>
          </a:prstGeom>
          <a:solidFill>
            <a:srgbClr val="DCE6F2"/>
          </a:solidFill>
          <a:ln>
            <a:solidFill>
              <a:srgbClr val="DCE6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8975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World Bank/IMF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590800" y="5486400"/>
            <a:ext cx="5486400" cy="381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   ICRC/NGOs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3849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UN Country Team, Donors</a:t>
            </a:r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90800" y="2819400"/>
            <a:ext cx="0" cy="304800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2819400"/>
            <a:ext cx="0" cy="304800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819400"/>
            <a:ext cx="0" cy="304800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7473434" y="45016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Local Institutions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Different Mission Partners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870228"/>
            <a:ext cx="8153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 Partners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National Partners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External Partners</a:t>
            </a:r>
          </a:p>
        </p:txBody>
      </p:sp>
      <p:pic>
        <p:nvPicPr>
          <p:cNvPr id="35" name="Picture 2" descr="F:\CPTM END\CPTM Slides Content\United N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0481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CPTM END\CPTM Slides Content\partners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:\CPTM END\CPTM Slides Content\leader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87" y="4048125"/>
            <a:ext cx="16000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 Partners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91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10896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8153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Why Important?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Knows host country and conflict situation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Relationships with national partners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Continuity for </a:t>
            </a:r>
            <a:r>
              <a:rPr lang="en-US" sz="2400" dirty="0" err="1" smtClean="0">
                <a:latin typeface="Century Gothic"/>
                <a:cs typeface="Century Gothic"/>
              </a:rPr>
              <a:t>peacebuilding</a:t>
            </a:r>
            <a:r>
              <a:rPr lang="en-US" sz="2400" dirty="0" smtClean="0">
                <a:latin typeface="Century Gothic"/>
                <a:cs typeface="Century Gothic"/>
              </a:rPr>
              <a:t> activities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Financial resources and expertise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1000"/>
            <a:ext cx="2748197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r="6182"/>
          <a:stretch/>
        </p:blipFill>
        <p:spPr>
          <a:xfrm>
            <a:off x="1295400" y="4191000"/>
            <a:ext cx="27435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Bildschirmpräsentation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Philipp Bovensiepen</cp:lastModifiedBy>
  <cp:revision>129</cp:revision>
  <dcterms:created xsi:type="dcterms:W3CDTF">2015-12-09T18:20:24Z</dcterms:created>
  <dcterms:modified xsi:type="dcterms:W3CDTF">2016-07-31T17:36:50Z</dcterms:modified>
</cp:coreProperties>
</file>