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62" r:id="rId6"/>
    <p:sldId id="271" r:id="rId7"/>
    <p:sldId id="280" r:id="rId8"/>
    <p:sldId id="281" r:id="rId9"/>
    <p:sldId id="282" r:id="rId10"/>
    <p:sldId id="283" r:id="rId11"/>
    <p:sldId id="263" r:id="rId12"/>
    <p:sldId id="284" r:id="rId13"/>
    <p:sldId id="285" r:id="rId14"/>
    <p:sldId id="286" r:id="rId15"/>
    <p:sldId id="287" r:id="rId16"/>
    <p:sldId id="272" r:id="rId17"/>
    <p:sldId id="288" r:id="rId18"/>
    <p:sldId id="289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8EB4E3"/>
    <a:srgbClr val="8D9C36"/>
    <a:srgbClr val="DCE6F2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BE4ED-94A0-F245-A29C-D6F396B8B8FD}" type="doc">
      <dgm:prSet loTypeId="urn:microsoft.com/office/officeart/2005/8/layout/process2" loCatId="" qsTypeId="urn:microsoft.com/office/officeart/2005/8/quickstyle/simple4" qsCatId="simple" csTypeId="urn:microsoft.com/office/officeart/2005/8/colors/accent1_2" csCatId="accent1" phldr="1"/>
      <dgm:spPr/>
    </dgm:pt>
    <dgm:pt modelId="{263B4D60-6D29-0C45-BC6C-0593F18077B7}">
      <dgm:prSet phldrT="[Text]" custT="1"/>
      <dgm:spPr>
        <a:solidFill>
          <a:srgbClr val="8EB4E3"/>
        </a:solidFill>
        <a:ln>
          <a:solidFill>
            <a:srgbClr val="8EB4E3"/>
          </a:solidFill>
        </a:ln>
      </dgm:spPr>
      <dgm:t>
        <a:bodyPr/>
        <a:lstStyle/>
        <a:p>
          <a:pPr marL="247650" indent="-247650" algn="l"/>
          <a: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  <a:t>1.  Initial Consultation with relevant UN actors, host government, parties on the ground and other partners</a:t>
          </a:r>
          <a:endParaRPr lang="en-US" sz="1400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6F4C7285-7879-6C48-8FDB-8AA3A2996613}" type="parTrans" cxnId="{62F4B830-F9B8-5C43-8131-7264D073CF26}">
      <dgm:prSet/>
      <dgm:spPr/>
      <dgm:t>
        <a:bodyPr/>
        <a:lstStyle/>
        <a:p>
          <a:endParaRPr lang="en-US"/>
        </a:p>
      </dgm:t>
    </dgm:pt>
    <dgm:pt modelId="{6D3CAFC3-9006-6E4B-A6A6-73D75784605A}" type="sibTrans" cxnId="{62F4B830-F9B8-5C43-8131-7264D073CF26}">
      <dgm:prSet/>
      <dgm:spPr>
        <a:solidFill>
          <a:srgbClr val="8D9C36"/>
        </a:solidFill>
        <a:ln>
          <a:solidFill>
            <a:srgbClr val="8D9C36"/>
          </a:solidFill>
        </a:ln>
      </dgm:spPr>
      <dgm:t>
        <a:bodyPr/>
        <a:lstStyle/>
        <a:p>
          <a:endParaRPr lang="en-US"/>
        </a:p>
      </dgm:t>
    </dgm:pt>
    <dgm:pt modelId="{F2620018-4D4C-BF4D-8660-4374D5D89308}">
      <dgm:prSet phldrT="[Text]" custT="1"/>
      <dgm:spPr>
        <a:solidFill>
          <a:srgbClr val="8EB4E3"/>
        </a:solidFill>
        <a:ln>
          <a:solidFill>
            <a:srgbClr val="8EB4E3"/>
          </a:solidFill>
        </a:ln>
      </dgm:spPr>
      <dgm:t>
        <a:bodyPr/>
        <a:lstStyle/>
        <a:p>
          <a:pPr marL="252413" indent="-252413" algn="l"/>
          <a: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  <a:t>2.  Secretary-General may request a strategic assessment to identify possible options for UN engagement</a:t>
          </a:r>
          <a:endParaRPr lang="en-US" sz="1400" dirty="0"/>
        </a:p>
      </dgm:t>
    </dgm:pt>
    <dgm:pt modelId="{09835DD6-5797-0F4D-AE5E-1A3468ACD02A}" type="parTrans" cxnId="{A1632D5B-CBBC-7B4E-9A13-235BC01760C6}">
      <dgm:prSet/>
      <dgm:spPr/>
      <dgm:t>
        <a:bodyPr/>
        <a:lstStyle/>
        <a:p>
          <a:endParaRPr lang="en-US"/>
        </a:p>
      </dgm:t>
    </dgm:pt>
    <dgm:pt modelId="{8C6CFD7C-1FDA-5E47-9765-2289A6708BAD}" type="sibTrans" cxnId="{A1632D5B-CBBC-7B4E-9A13-235BC01760C6}">
      <dgm:prSet/>
      <dgm:spPr>
        <a:solidFill>
          <a:srgbClr val="8D9C36"/>
        </a:solidFill>
        <a:ln>
          <a:solidFill>
            <a:srgbClr val="8D9C36"/>
          </a:solidFill>
        </a:ln>
      </dgm:spPr>
      <dgm:t>
        <a:bodyPr/>
        <a:lstStyle/>
        <a:p>
          <a:endParaRPr lang="en-US"/>
        </a:p>
      </dgm:t>
    </dgm:pt>
    <dgm:pt modelId="{258DF691-5559-CD45-923E-1AD7DEFFD5C9}">
      <dgm:prSet phldrT="[Text]" custT="1"/>
      <dgm:spPr>
        <a:solidFill>
          <a:srgbClr val="8EB4E3"/>
        </a:solidFill>
        <a:ln>
          <a:solidFill>
            <a:srgbClr val="8EB4E3"/>
          </a:solidFill>
        </a:ln>
      </dgm:spPr>
      <dgm:t>
        <a:bodyPr/>
        <a:lstStyle/>
        <a:p>
          <a:pPr marL="241300" indent="-241300" algn="l"/>
          <a: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  <a:t>3.  Technical field assessment mission will analyze and assess the overall security,</a:t>
          </a:r>
          <a:b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</a:br>
          <a: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  <a:t>political, military, humanitarian and human rights situation on the ground</a:t>
          </a:r>
          <a:endParaRPr lang="en-US" sz="1400" dirty="0"/>
        </a:p>
      </dgm:t>
    </dgm:pt>
    <dgm:pt modelId="{01487CBF-2167-B243-B076-F85D0B60059D}" type="parTrans" cxnId="{3EDA7CEE-597F-674A-842E-4C7466282DBF}">
      <dgm:prSet/>
      <dgm:spPr/>
      <dgm:t>
        <a:bodyPr/>
        <a:lstStyle/>
        <a:p>
          <a:endParaRPr lang="en-US"/>
        </a:p>
      </dgm:t>
    </dgm:pt>
    <dgm:pt modelId="{BDCFABF4-C087-CB49-B6A7-B43BB76B5113}" type="sibTrans" cxnId="{3EDA7CEE-597F-674A-842E-4C7466282DBF}">
      <dgm:prSet/>
      <dgm:spPr>
        <a:solidFill>
          <a:srgbClr val="8D9C36"/>
        </a:solidFill>
        <a:ln>
          <a:solidFill>
            <a:srgbClr val="8D9C36"/>
          </a:solidFill>
        </a:ln>
      </dgm:spPr>
      <dgm:t>
        <a:bodyPr/>
        <a:lstStyle/>
        <a:p>
          <a:endParaRPr lang="en-US"/>
        </a:p>
      </dgm:t>
    </dgm:pt>
    <dgm:pt modelId="{B366C658-77D4-3C4A-8F5D-F98611D38D09}">
      <dgm:prSet phldrT="[Text]" custT="1"/>
      <dgm:spPr>
        <a:solidFill>
          <a:srgbClr val="8EB4E3"/>
        </a:solidFill>
        <a:ln>
          <a:solidFill>
            <a:srgbClr val="8EB4E3"/>
          </a:solidFill>
        </a:ln>
      </dgm:spPr>
      <dgm:t>
        <a:bodyPr/>
        <a:lstStyle/>
        <a:p>
          <a:pPr algn="l">
            <a:spcAft>
              <a:spcPts val="0"/>
            </a:spcAft>
          </a:pPr>
          <a:r>
            <a:rPr lang="en-US" sz="1400" dirty="0" smtClean="0">
              <a:solidFill>
                <a:srgbClr val="000000"/>
              </a:solidFill>
              <a:latin typeface="Century Gothic"/>
              <a:cs typeface="Century Gothic"/>
            </a:rPr>
            <a:t>4.  Security Council adopts a resolution with the mission mandate</a:t>
          </a:r>
          <a:endParaRPr lang="en-US" sz="1400" dirty="0"/>
        </a:p>
      </dgm:t>
    </dgm:pt>
    <dgm:pt modelId="{6A391D51-F8B3-B14C-82D4-2B3CFA3F0AAE}" type="parTrans" cxnId="{064C745E-E4F7-FA45-B876-ED3695A1BF33}">
      <dgm:prSet/>
      <dgm:spPr/>
      <dgm:t>
        <a:bodyPr/>
        <a:lstStyle/>
        <a:p>
          <a:endParaRPr lang="en-US"/>
        </a:p>
      </dgm:t>
    </dgm:pt>
    <dgm:pt modelId="{126CD5CE-86AF-684D-A2BA-71BC0B477620}" type="sibTrans" cxnId="{064C745E-E4F7-FA45-B876-ED3695A1BF33}">
      <dgm:prSet/>
      <dgm:spPr>
        <a:solidFill>
          <a:srgbClr val="8D9C36"/>
        </a:solidFill>
        <a:ln>
          <a:solidFill>
            <a:srgbClr val="8D9C36"/>
          </a:solidFill>
        </a:ln>
      </dgm:spPr>
      <dgm:t>
        <a:bodyPr/>
        <a:lstStyle/>
        <a:p>
          <a:endParaRPr lang="en-US"/>
        </a:p>
      </dgm:t>
    </dgm:pt>
    <dgm:pt modelId="{8AEEC8CE-07EF-F743-9E90-44D85E7C013A}" type="pres">
      <dgm:prSet presAssocID="{7A3BE4ED-94A0-F245-A29C-D6F396B8B8FD}" presName="linearFlow" presStyleCnt="0">
        <dgm:presLayoutVars>
          <dgm:resizeHandles val="exact"/>
        </dgm:presLayoutVars>
      </dgm:prSet>
      <dgm:spPr/>
    </dgm:pt>
    <dgm:pt modelId="{E7876115-4A5F-F04F-821B-B61BD93B0C38}" type="pres">
      <dgm:prSet presAssocID="{263B4D60-6D29-0C45-BC6C-0593F18077B7}" presName="node" presStyleLbl="node1" presStyleIdx="0" presStyleCnt="4" custScaleX="323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E8AF6-2006-354A-93B2-495B56DC861C}" type="pres">
      <dgm:prSet presAssocID="{6D3CAFC3-9006-6E4B-A6A6-73D75784605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3FA065F-75DB-284B-9869-3C2F92A101D1}" type="pres">
      <dgm:prSet presAssocID="{6D3CAFC3-9006-6E4B-A6A6-73D75784605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DB2D853-F6FE-E54F-8888-32C3B81F41CC}" type="pres">
      <dgm:prSet presAssocID="{F2620018-4D4C-BF4D-8660-4374D5D89308}" presName="node" presStyleLbl="node1" presStyleIdx="1" presStyleCnt="4" custScaleX="323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C847E-5815-C440-A9EC-491E98D19BF8}" type="pres">
      <dgm:prSet presAssocID="{8C6CFD7C-1FDA-5E47-9765-2289A6708BA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CE84413-0D10-D540-B5EB-4FF4C567B127}" type="pres">
      <dgm:prSet presAssocID="{8C6CFD7C-1FDA-5E47-9765-2289A6708BA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E23D760-9B91-C344-BA57-62268A04EDCF}" type="pres">
      <dgm:prSet presAssocID="{258DF691-5559-CD45-923E-1AD7DEFFD5C9}" presName="node" presStyleLbl="node1" presStyleIdx="2" presStyleCnt="4" custScaleX="323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DA80A-6874-8043-A3B6-344A2EBF2751}" type="pres">
      <dgm:prSet presAssocID="{BDCFABF4-C087-CB49-B6A7-B43BB76B511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E5D37E8-C9B0-2644-83CA-821B03B0D756}" type="pres">
      <dgm:prSet presAssocID="{BDCFABF4-C087-CB49-B6A7-B43BB76B511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2CE45FA-D477-2D44-AB33-75888BC29646}" type="pres">
      <dgm:prSet presAssocID="{B366C658-77D4-3C4A-8F5D-F98611D38D09}" presName="node" presStyleLbl="node1" presStyleIdx="3" presStyleCnt="4" custScaleX="323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F4B830-F9B8-5C43-8131-7264D073CF26}" srcId="{7A3BE4ED-94A0-F245-A29C-D6F396B8B8FD}" destId="{263B4D60-6D29-0C45-BC6C-0593F18077B7}" srcOrd="0" destOrd="0" parTransId="{6F4C7285-7879-6C48-8FDB-8AA3A2996613}" sibTransId="{6D3CAFC3-9006-6E4B-A6A6-73D75784605A}"/>
    <dgm:cxn modelId="{83901CE9-73F0-6044-9F77-7A76EF6336F5}" type="presOf" srcId="{B366C658-77D4-3C4A-8F5D-F98611D38D09}" destId="{72CE45FA-D477-2D44-AB33-75888BC29646}" srcOrd="0" destOrd="0" presId="urn:microsoft.com/office/officeart/2005/8/layout/process2"/>
    <dgm:cxn modelId="{F9C6B99D-D1FE-FA4F-BC9C-8D9475B14052}" type="presOf" srcId="{7A3BE4ED-94A0-F245-A29C-D6F396B8B8FD}" destId="{8AEEC8CE-07EF-F743-9E90-44D85E7C013A}" srcOrd="0" destOrd="0" presId="urn:microsoft.com/office/officeart/2005/8/layout/process2"/>
    <dgm:cxn modelId="{A1632D5B-CBBC-7B4E-9A13-235BC01760C6}" srcId="{7A3BE4ED-94A0-F245-A29C-D6F396B8B8FD}" destId="{F2620018-4D4C-BF4D-8660-4374D5D89308}" srcOrd="1" destOrd="0" parTransId="{09835DD6-5797-0F4D-AE5E-1A3468ACD02A}" sibTransId="{8C6CFD7C-1FDA-5E47-9765-2289A6708BAD}"/>
    <dgm:cxn modelId="{1F5EB21C-A7A0-8145-9844-D203C655D7AB}" type="presOf" srcId="{263B4D60-6D29-0C45-BC6C-0593F18077B7}" destId="{E7876115-4A5F-F04F-821B-B61BD93B0C38}" srcOrd="0" destOrd="0" presId="urn:microsoft.com/office/officeart/2005/8/layout/process2"/>
    <dgm:cxn modelId="{6214745D-15D1-544C-98BF-2B37FE682C0E}" type="presOf" srcId="{6D3CAFC3-9006-6E4B-A6A6-73D75784605A}" destId="{296E8AF6-2006-354A-93B2-495B56DC861C}" srcOrd="0" destOrd="0" presId="urn:microsoft.com/office/officeart/2005/8/layout/process2"/>
    <dgm:cxn modelId="{3EDA7CEE-597F-674A-842E-4C7466282DBF}" srcId="{7A3BE4ED-94A0-F245-A29C-D6F396B8B8FD}" destId="{258DF691-5559-CD45-923E-1AD7DEFFD5C9}" srcOrd="2" destOrd="0" parTransId="{01487CBF-2167-B243-B076-F85D0B60059D}" sibTransId="{BDCFABF4-C087-CB49-B6A7-B43BB76B5113}"/>
    <dgm:cxn modelId="{D0C91A1F-8D1B-8646-93FC-B774A624138D}" type="presOf" srcId="{BDCFABF4-C087-CB49-B6A7-B43BB76B5113}" destId="{2E5D37E8-C9B0-2644-83CA-821B03B0D756}" srcOrd="1" destOrd="0" presId="urn:microsoft.com/office/officeart/2005/8/layout/process2"/>
    <dgm:cxn modelId="{69E3F439-7BE6-2247-9C96-2E40572CD671}" type="presOf" srcId="{8C6CFD7C-1FDA-5E47-9765-2289A6708BAD}" destId="{181C847E-5815-C440-A9EC-491E98D19BF8}" srcOrd="0" destOrd="0" presId="urn:microsoft.com/office/officeart/2005/8/layout/process2"/>
    <dgm:cxn modelId="{064C745E-E4F7-FA45-B876-ED3695A1BF33}" srcId="{7A3BE4ED-94A0-F245-A29C-D6F396B8B8FD}" destId="{B366C658-77D4-3C4A-8F5D-F98611D38D09}" srcOrd="3" destOrd="0" parTransId="{6A391D51-F8B3-B14C-82D4-2B3CFA3F0AAE}" sibTransId="{126CD5CE-86AF-684D-A2BA-71BC0B477620}"/>
    <dgm:cxn modelId="{2FCC7AB5-4FC9-174B-8D49-F1474477AEF7}" type="presOf" srcId="{6D3CAFC3-9006-6E4B-A6A6-73D75784605A}" destId="{53FA065F-75DB-284B-9869-3C2F92A101D1}" srcOrd="1" destOrd="0" presId="urn:microsoft.com/office/officeart/2005/8/layout/process2"/>
    <dgm:cxn modelId="{C2E1E94F-68E8-D947-826D-762BC74563AB}" type="presOf" srcId="{BDCFABF4-C087-CB49-B6A7-B43BB76B5113}" destId="{E46DA80A-6874-8043-A3B6-344A2EBF2751}" srcOrd="0" destOrd="0" presId="urn:microsoft.com/office/officeart/2005/8/layout/process2"/>
    <dgm:cxn modelId="{B6D7C9DB-886B-474B-978A-4A8E3706BCB9}" type="presOf" srcId="{8C6CFD7C-1FDA-5E47-9765-2289A6708BAD}" destId="{5CE84413-0D10-D540-B5EB-4FF4C567B127}" srcOrd="1" destOrd="0" presId="urn:microsoft.com/office/officeart/2005/8/layout/process2"/>
    <dgm:cxn modelId="{515BD741-EB71-8F4D-8810-557E091947F7}" type="presOf" srcId="{258DF691-5559-CD45-923E-1AD7DEFFD5C9}" destId="{DE23D760-9B91-C344-BA57-62268A04EDCF}" srcOrd="0" destOrd="0" presId="urn:microsoft.com/office/officeart/2005/8/layout/process2"/>
    <dgm:cxn modelId="{1D373EDB-930E-4B48-8390-87AE1B008538}" type="presOf" srcId="{F2620018-4D4C-BF4D-8660-4374D5D89308}" destId="{BDB2D853-F6FE-E54F-8888-32C3B81F41CC}" srcOrd="0" destOrd="0" presId="urn:microsoft.com/office/officeart/2005/8/layout/process2"/>
    <dgm:cxn modelId="{4BE6E71B-25E6-EF4C-BAB5-8E8045A607E7}" type="presParOf" srcId="{8AEEC8CE-07EF-F743-9E90-44D85E7C013A}" destId="{E7876115-4A5F-F04F-821B-B61BD93B0C38}" srcOrd="0" destOrd="0" presId="urn:microsoft.com/office/officeart/2005/8/layout/process2"/>
    <dgm:cxn modelId="{5C642B41-7701-AD4B-A5B7-EAC321970342}" type="presParOf" srcId="{8AEEC8CE-07EF-F743-9E90-44D85E7C013A}" destId="{296E8AF6-2006-354A-93B2-495B56DC861C}" srcOrd="1" destOrd="0" presId="urn:microsoft.com/office/officeart/2005/8/layout/process2"/>
    <dgm:cxn modelId="{119C194C-B06D-A14D-88E8-FF38414DD71C}" type="presParOf" srcId="{296E8AF6-2006-354A-93B2-495B56DC861C}" destId="{53FA065F-75DB-284B-9869-3C2F92A101D1}" srcOrd="0" destOrd="0" presId="urn:microsoft.com/office/officeart/2005/8/layout/process2"/>
    <dgm:cxn modelId="{94C56957-BEBB-0C4F-A9B7-D4319FCC659F}" type="presParOf" srcId="{8AEEC8CE-07EF-F743-9E90-44D85E7C013A}" destId="{BDB2D853-F6FE-E54F-8888-32C3B81F41CC}" srcOrd="2" destOrd="0" presId="urn:microsoft.com/office/officeart/2005/8/layout/process2"/>
    <dgm:cxn modelId="{F1AF5EC9-4D05-6744-A779-664725E70AE1}" type="presParOf" srcId="{8AEEC8CE-07EF-F743-9E90-44D85E7C013A}" destId="{181C847E-5815-C440-A9EC-491E98D19BF8}" srcOrd="3" destOrd="0" presId="urn:microsoft.com/office/officeart/2005/8/layout/process2"/>
    <dgm:cxn modelId="{C4795011-878A-5940-A07C-C21B5D928AE5}" type="presParOf" srcId="{181C847E-5815-C440-A9EC-491E98D19BF8}" destId="{5CE84413-0D10-D540-B5EB-4FF4C567B127}" srcOrd="0" destOrd="0" presId="urn:microsoft.com/office/officeart/2005/8/layout/process2"/>
    <dgm:cxn modelId="{146CA492-6815-4844-BB69-E085BB8961BC}" type="presParOf" srcId="{8AEEC8CE-07EF-F743-9E90-44D85E7C013A}" destId="{DE23D760-9B91-C344-BA57-62268A04EDCF}" srcOrd="4" destOrd="0" presId="urn:microsoft.com/office/officeart/2005/8/layout/process2"/>
    <dgm:cxn modelId="{68EA9ABE-9A87-7446-8693-70B7F85EE4A0}" type="presParOf" srcId="{8AEEC8CE-07EF-F743-9E90-44D85E7C013A}" destId="{E46DA80A-6874-8043-A3B6-344A2EBF2751}" srcOrd="5" destOrd="0" presId="urn:microsoft.com/office/officeart/2005/8/layout/process2"/>
    <dgm:cxn modelId="{4584E256-6627-B14F-90C0-3DB2C760EA8A}" type="presParOf" srcId="{E46DA80A-6874-8043-A3B6-344A2EBF2751}" destId="{2E5D37E8-C9B0-2644-83CA-821B03B0D756}" srcOrd="0" destOrd="0" presId="urn:microsoft.com/office/officeart/2005/8/layout/process2"/>
    <dgm:cxn modelId="{4C9166E7-9972-C249-979B-2EBF5201E537}" type="presParOf" srcId="{8AEEC8CE-07EF-F743-9E90-44D85E7C013A}" destId="{72CE45FA-D477-2D44-AB33-75888BC2964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76115-4A5F-F04F-821B-B61BD93B0C38}">
      <dsp:nvSpPr>
        <dsp:cNvPr id="0" name=""/>
        <dsp:cNvSpPr/>
      </dsp:nvSpPr>
      <dsp:spPr>
        <a:xfrm>
          <a:off x="0" y="4462"/>
          <a:ext cx="7543800" cy="829649"/>
        </a:xfrm>
        <a:prstGeom prst="roundRect">
          <a:avLst>
            <a:gd name="adj" fmla="val 10000"/>
          </a:avLst>
        </a:prstGeom>
        <a:solidFill>
          <a:srgbClr val="8EB4E3"/>
        </a:solidFill>
        <a:ln>
          <a:solidFill>
            <a:srgbClr val="8EB4E3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47650" lvl="0" indent="-24765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  <a:t>1.  Initial Consultation with relevant UN actors, host government, parties on the ground and other partners</a:t>
          </a:r>
          <a:endParaRPr lang="en-US" sz="1400" kern="1200" dirty="0">
            <a:solidFill>
              <a:srgbClr val="000000"/>
            </a:solidFill>
            <a:latin typeface="Century Gothic"/>
            <a:cs typeface="Century Gothic"/>
          </a:endParaRPr>
        </a:p>
      </dsp:txBody>
      <dsp:txXfrm>
        <a:off x="24300" y="28762"/>
        <a:ext cx="7495200" cy="781049"/>
      </dsp:txXfrm>
    </dsp:sp>
    <dsp:sp modelId="{296E8AF6-2006-354A-93B2-495B56DC861C}">
      <dsp:nvSpPr>
        <dsp:cNvPr id="0" name=""/>
        <dsp:cNvSpPr/>
      </dsp:nvSpPr>
      <dsp:spPr>
        <a:xfrm rot="5400000">
          <a:off x="3616340" y="854853"/>
          <a:ext cx="311118" cy="373342"/>
        </a:xfrm>
        <a:prstGeom prst="rightArrow">
          <a:avLst>
            <a:gd name="adj1" fmla="val 60000"/>
            <a:gd name="adj2" fmla="val 50000"/>
          </a:avLst>
        </a:prstGeom>
        <a:solidFill>
          <a:srgbClr val="8D9C36"/>
        </a:solidFill>
        <a:ln>
          <a:solidFill>
            <a:srgbClr val="8D9C3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3659897" y="885965"/>
        <a:ext cx="224006" cy="217783"/>
      </dsp:txXfrm>
    </dsp:sp>
    <dsp:sp modelId="{BDB2D853-F6FE-E54F-8888-32C3B81F41CC}">
      <dsp:nvSpPr>
        <dsp:cNvPr id="0" name=""/>
        <dsp:cNvSpPr/>
      </dsp:nvSpPr>
      <dsp:spPr>
        <a:xfrm>
          <a:off x="0" y="1248937"/>
          <a:ext cx="7543800" cy="829649"/>
        </a:xfrm>
        <a:prstGeom prst="roundRect">
          <a:avLst>
            <a:gd name="adj" fmla="val 10000"/>
          </a:avLst>
        </a:prstGeom>
        <a:solidFill>
          <a:srgbClr val="8EB4E3"/>
        </a:solidFill>
        <a:ln>
          <a:solidFill>
            <a:srgbClr val="8EB4E3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52413" lvl="0" indent="-25241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  <a:t>2.  Secretary-General may request a strategic assessment to identify possible options for UN engagement</a:t>
          </a:r>
          <a:endParaRPr lang="en-US" sz="1400" kern="1200" dirty="0"/>
        </a:p>
      </dsp:txBody>
      <dsp:txXfrm>
        <a:off x="24300" y="1273237"/>
        <a:ext cx="7495200" cy="781049"/>
      </dsp:txXfrm>
    </dsp:sp>
    <dsp:sp modelId="{181C847E-5815-C440-A9EC-491E98D19BF8}">
      <dsp:nvSpPr>
        <dsp:cNvPr id="0" name=""/>
        <dsp:cNvSpPr/>
      </dsp:nvSpPr>
      <dsp:spPr>
        <a:xfrm rot="5400000">
          <a:off x="3616340" y="2099328"/>
          <a:ext cx="311118" cy="373342"/>
        </a:xfrm>
        <a:prstGeom prst="rightArrow">
          <a:avLst>
            <a:gd name="adj1" fmla="val 60000"/>
            <a:gd name="adj2" fmla="val 50000"/>
          </a:avLst>
        </a:prstGeom>
        <a:solidFill>
          <a:srgbClr val="8D9C36"/>
        </a:solidFill>
        <a:ln>
          <a:solidFill>
            <a:srgbClr val="8D9C3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3659897" y="2130440"/>
        <a:ext cx="224006" cy="217783"/>
      </dsp:txXfrm>
    </dsp:sp>
    <dsp:sp modelId="{DE23D760-9B91-C344-BA57-62268A04EDCF}">
      <dsp:nvSpPr>
        <dsp:cNvPr id="0" name=""/>
        <dsp:cNvSpPr/>
      </dsp:nvSpPr>
      <dsp:spPr>
        <a:xfrm>
          <a:off x="0" y="2493412"/>
          <a:ext cx="7543800" cy="829649"/>
        </a:xfrm>
        <a:prstGeom prst="roundRect">
          <a:avLst>
            <a:gd name="adj" fmla="val 10000"/>
          </a:avLst>
        </a:prstGeom>
        <a:solidFill>
          <a:srgbClr val="8EB4E3"/>
        </a:solidFill>
        <a:ln>
          <a:solidFill>
            <a:srgbClr val="8EB4E3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41300" lvl="0" indent="-2413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  <a:t>3.  Technical field assessment mission will analyze and assess the overall security,</a:t>
          </a:r>
          <a:b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</a:br>
          <a: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  <a:t>political, military, humanitarian and human rights situation on the ground</a:t>
          </a:r>
          <a:endParaRPr lang="en-US" sz="1400" kern="1200" dirty="0"/>
        </a:p>
      </dsp:txBody>
      <dsp:txXfrm>
        <a:off x="24300" y="2517712"/>
        <a:ext cx="7495200" cy="781049"/>
      </dsp:txXfrm>
    </dsp:sp>
    <dsp:sp modelId="{E46DA80A-6874-8043-A3B6-344A2EBF2751}">
      <dsp:nvSpPr>
        <dsp:cNvPr id="0" name=""/>
        <dsp:cNvSpPr/>
      </dsp:nvSpPr>
      <dsp:spPr>
        <a:xfrm rot="5400000">
          <a:off x="3616340" y="3343803"/>
          <a:ext cx="311118" cy="373342"/>
        </a:xfrm>
        <a:prstGeom prst="rightArrow">
          <a:avLst>
            <a:gd name="adj1" fmla="val 60000"/>
            <a:gd name="adj2" fmla="val 50000"/>
          </a:avLst>
        </a:prstGeom>
        <a:solidFill>
          <a:srgbClr val="8D9C36"/>
        </a:solidFill>
        <a:ln>
          <a:solidFill>
            <a:srgbClr val="8D9C3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3659897" y="3374915"/>
        <a:ext cx="224006" cy="217783"/>
      </dsp:txXfrm>
    </dsp:sp>
    <dsp:sp modelId="{72CE45FA-D477-2D44-AB33-75888BC29646}">
      <dsp:nvSpPr>
        <dsp:cNvPr id="0" name=""/>
        <dsp:cNvSpPr/>
      </dsp:nvSpPr>
      <dsp:spPr>
        <a:xfrm>
          <a:off x="0" y="3737887"/>
          <a:ext cx="7543800" cy="829649"/>
        </a:xfrm>
        <a:prstGeom prst="roundRect">
          <a:avLst>
            <a:gd name="adj" fmla="val 10000"/>
          </a:avLst>
        </a:prstGeom>
        <a:solidFill>
          <a:srgbClr val="8EB4E3"/>
        </a:solidFill>
        <a:ln>
          <a:solidFill>
            <a:srgbClr val="8EB4E3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smtClean="0">
              <a:solidFill>
                <a:srgbClr val="000000"/>
              </a:solidFill>
              <a:latin typeface="Century Gothic"/>
              <a:cs typeface="Century Gothic"/>
            </a:rPr>
            <a:t>4.  Security Council adopts a resolution with the mission mandate</a:t>
          </a:r>
          <a:endParaRPr lang="en-US" sz="1400" kern="1200" dirty="0"/>
        </a:p>
      </dsp:txBody>
      <dsp:txXfrm>
        <a:off x="24300" y="3762187"/>
        <a:ext cx="7495200" cy="781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65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08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2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0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1219200" y="3515104"/>
              <a:ext cx="6994743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Security Council Mandates in Practice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-500" dirty="0">
                  <a:solidFill>
                    <a:srgbClr val="002060"/>
                  </a:solidFill>
                  <a:effectLst/>
                  <a:latin typeface="Century Gothic"/>
                  <a:ea typeface="Calibri"/>
                  <a:cs typeface="Century Gothic"/>
                </a:rPr>
                <a:t>1. </a:t>
              </a:r>
              <a:r>
                <a:rPr lang="en-US" sz="7200" spc="-500" dirty="0" smtClean="0">
                  <a:solidFill>
                    <a:srgbClr val="002060"/>
                  </a:solidFill>
                  <a:effectLst/>
                  <a:latin typeface="Century Gothic"/>
                  <a:ea typeface="Calibri"/>
                  <a:cs typeface="Century Gothic"/>
                </a:rPr>
                <a:t>5</a:t>
              </a:r>
              <a:endParaRPr lang="en-US" sz="11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2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1: An Overview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Translating the Security Council Mandate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into an Operational Framework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1700" y="1600200"/>
            <a:ext cx="25527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Multi-Year Plans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05400" y="1600200"/>
            <a:ext cx="25527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Annual Plans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981200"/>
            <a:ext cx="7924800" cy="1371600"/>
          </a:xfrm>
          <a:prstGeom prst="rect">
            <a:avLst/>
          </a:prstGeom>
          <a:solidFill>
            <a:srgbClr val="DCE6F2"/>
          </a:solidFill>
          <a:ln>
            <a:solidFill>
              <a:srgbClr val="DCE6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57200" y="3505200"/>
            <a:ext cx="7924800" cy="1371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57200" y="5029200"/>
            <a:ext cx="7924800" cy="13716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812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/>
                <a:cs typeface="Century Gothic"/>
              </a:rPr>
              <a:t>UN-wide and multi-agency plans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3505200"/>
            <a:ext cx="160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/>
                <a:cs typeface="Century Gothic"/>
              </a:rPr>
              <a:t>Mission-wide plans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7200" y="5029200"/>
            <a:ext cx="160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Century Gothic"/>
                <a:cs typeface="Century Gothic"/>
              </a:rPr>
              <a:t>Component-level plans</a:t>
            </a:r>
            <a:endParaRPr lang="en-US" sz="16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19812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UN Integrated Strategic Framework (ISF)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Other UN and non-UN plans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38400" y="35052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Mission Concept (lifecycle of the UN field mission)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Other mission plans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86400" y="3505200"/>
            <a:ext cx="2857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Mission results-based budget (RBB) 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latin typeface="Century Gothic"/>
                <a:cs typeface="Century Gothic"/>
              </a:rPr>
              <a:t>Other mission plans</a:t>
            </a:r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38400" y="5029200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Multi-strategies or concepts of operation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Multi-year </a:t>
            </a:r>
            <a:r>
              <a:rPr lang="en-US" sz="1600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programme</a:t>
            </a: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 plans</a:t>
            </a:r>
            <a:endParaRPr lang="en-US" sz="16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86400" y="5029200"/>
            <a:ext cx="2857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Annual </a:t>
            </a:r>
            <a:r>
              <a:rPr lang="en-US" sz="1600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workplan</a:t>
            </a: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>
                <a:solidFill>
                  <a:srgbClr val="FFFFFF"/>
                </a:solidFill>
                <a:latin typeface="Century Gothic"/>
                <a:cs typeface="Century Gothic"/>
              </a:rPr>
              <a:t>Project plans</a:t>
            </a:r>
            <a:endParaRPr lang="en-US" sz="16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5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9461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Integrated Strategic Framework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>
                <a:latin typeface="Century Gothic"/>
                <a:cs typeface="Century Gothic"/>
              </a:rPr>
              <a:t>S</a:t>
            </a:r>
            <a:r>
              <a:rPr lang="en-US" sz="2400" dirty="0" smtClean="0">
                <a:latin typeface="Century Gothic"/>
                <a:cs typeface="Century Gothic"/>
              </a:rPr>
              <a:t>trategic plan for PKO and </a:t>
            </a:r>
          </a:p>
          <a:p>
            <a:pPr marL="342900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UN Country Team (UNCT)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Combines UN mandates and </a:t>
            </a:r>
          </a:p>
          <a:p>
            <a:pPr marL="342900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resources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UN’s strategic </a:t>
            </a:r>
          </a:p>
          <a:p>
            <a:pPr indent="342900"/>
            <a:r>
              <a:rPr lang="en-US" sz="2400" dirty="0" smtClean="0">
                <a:latin typeface="Century Gothic"/>
                <a:cs typeface="Century Gothic"/>
              </a:rPr>
              <a:t>objectives for peace </a:t>
            </a:r>
          </a:p>
          <a:p>
            <a:pPr indent="342900"/>
            <a:r>
              <a:rPr lang="en-US" sz="2400" dirty="0" smtClean="0">
                <a:latin typeface="Century Gothic"/>
                <a:cs typeface="Century Gothic"/>
              </a:rPr>
              <a:t>consolidation in a </a:t>
            </a:r>
          </a:p>
          <a:p>
            <a:pPr indent="342900"/>
            <a:r>
              <a:rPr lang="en-US" sz="2400" dirty="0" smtClean="0">
                <a:latin typeface="Century Gothic"/>
                <a:cs typeface="Century Gothic"/>
              </a:rPr>
              <a:t>country</a:t>
            </a:r>
            <a:endParaRPr lang="en-US" sz="2400" dirty="0">
              <a:latin typeface="Century Gothic"/>
              <a:cs typeface="Century Gothic"/>
            </a:endParaRPr>
          </a:p>
        </p:txBody>
      </p:sp>
      <p:sp>
        <p:nvSpPr>
          <p:cNvPr id="2" name="Oval 1"/>
          <p:cNvSpPr/>
          <p:nvPr/>
        </p:nvSpPr>
        <p:spPr>
          <a:xfrm>
            <a:off x="5105400" y="3962400"/>
            <a:ext cx="2971800" cy="1905000"/>
          </a:xfrm>
          <a:prstGeom prst="ellipse">
            <a:avLst/>
          </a:prstGeom>
          <a:solidFill>
            <a:srgbClr val="DCE6F2"/>
          </a:solidFill>
          <a:ln w="19050" cmpd="sng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7" name="Oval 16"/>
          <p:cNvSpPr/>
          <p:nvPr/>
        </p:nvSpPr>
        <p:spPr>
          <a:xfrm>
            <a:off x="5410200" y="3200400"/>
            <a:ext cx="2362200" cy="2133600"/>
          </a:xfrm>
          <a:prstGeom prst="ellipse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48400" y="4267200"/>
            <a:ext cx="2362200" cy="2133600"/>
          </a:xfrm>
          <a:prstGeom prst="ellipse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495800" y="4267200"/>
            <a:ext cx="2362200" cy="2133600"/>
          </a:xfrm>
          <a:prstGeom prst="ellipse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Text Box 5"/>
          <p:cNvSpPr txBox="1"/>
          <p:nvPr/>
        </p:nvSpPr>
        <p:spPr>
          <a:xfrm>
            <a:off x="5791200" y="3352800"/>
            <a:ext cx="16002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Humanitarian</a:t>
            </a:r>
            <a:endParaRPr lang="en-US" sz="14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(CHAP/CAP)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21" name="Text Box 6"/>
          <p:cNvSpPr txBox="1"/>
          <p:nvPr/>
        </p:nvSpPr>
        <p:spPr>
          <a:xfrm>
            <a:off x="7010400" y="52578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Development</a:t>
            </a:r>
            <a:endParaRPr lang="en-US" sz="14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(UNDAF, PRSP)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22" name="Text Box 7"/>
          <p:cNvSpPr txBox="1"/>
          <p:nvPr/>
        </p:nvSpPr>
        <p:spPr>
          <a:xfrm>
            <a:off x="4648200" y="5257800"/>
            <a:ext cx="17526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Peace &amp; Security </a:t>
            </a:r>
            <a:endParaRPr lang="en-US" sz="14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entury Gothic"/>
                <a:ea typeface="ＭＳ 明朝"/>
                <a:cs typeface="Times New Roman"/>
              </a:rPr>
              <a:t>(Mandate &amp; RBB)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58000" y="2590800"/>
            <a:ext cx="832104" cy="533400"/>
          </a:xfrm>
          <a:prstGeom prst="ellipse">
            <a:avLst/>
          </a:prstGeom>
          <a:solidFill>
            <a:srgbClr val="DCE6F2"/>
          </a:solidFill>
          <a:ln w="19050" cmpd="sng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72400" y="2667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/>
                <a:cs typeface="Century Gothic"/>
              </a:rPr>
              <a:t>Scope of ISF</a:t>
            </a:r>
            <a:endParaRPr lang="en-US" sz="1400" dirty="0">
              <a:latin typeface="Century Gothic"/>
              <a:cs typeface="Century Gothic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7239000" y="3429000"/>
            <a:ext cx="0" cy="4572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943600" y="3429000"/>
            <a:ext cx="0" cy="45720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648200" y="4876800"/>
            <a:ext cx="304800" cy="304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638800" y="5943600"/>
            <a:ext cx="304800" cy="30480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V="1">
            <a:off x="7162800" y="5867400"/>
            <a:ext cx="304800" cy="304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8153400" y="4953000"/>
            <a:ext cx="304800" cy="30480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7315200" y="1981200"/>
            <a:ext cx="0" cy="45720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772400" y="2057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/>
                <a:cs typeface="Century Gothic"/>
              </a:rPr>
              <a:t>Informs &amp; </a:t>
            </a:r>
          </a:p>
          <a:p>
            <a:r>
              <a:rPr lang="en-US" sz="1400" dirty="0" smtClean="0">
                <a:latin typeface="Century Gothic"/>
                <a:cs typeface="Century Gothic"/>
              </a:rPr>
              <a:t>Updates</a:t>
            </a:r>
            <a:endParaRPr lang="en-US" sz="1400" dirty="0">
              <a:latin typeface="Century Gothic"/>
              <a:cs typeface="Century Gothic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rot="16200000" flipH="1">
            <a:off x="7315200" y="2209800"/>
            <a:ext cx="0" cy="457200"/>
          </a:xfrm>
          <a:prstGeom prst="straightConnector1">
            <a:avLst/>
          </a:prstGeom>
          <a:ln>
            <a:solidFill>
              <a:srgbClr val="00206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6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841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Mission Concept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Translates political intent of mandate into strategy, plans and guidance for all components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Informs component-level planning – military, civilian and police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7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" name="Oval 1"/>
          <p:cNvSpPr/>
          <p:nvPr/>
        </p:nvSpPr>
        <p:spPr>
          <a:xfrm>
            <a:off x="2362200" y="3962400"/>
            <a:ext cx="2438400" cy="1295400"/>
          </a:xfrm>
          <a:prstGeom prst="ellipse">
            <a:avLst/>
          </a:prstGeom>
          <a:solidFill>
            <a:srgbClr val="DCE6F2">
              <a:alpha val="60000"/>
            </a:srgbClr>
          </a:solidFill>
          <a:ln>
            <a:solidFill>
              <a:srgbClr val="DCE6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Military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43400" y="3962400"/>
            <a:ext cx="2438400" cy="1295400"/>
          </a:xfrm>
          <a:prstGeom prst="ellipse">
            <a:avLst/>
          </a:prstGeom>
          <a:solidFill>
            <a:srgbClr val="8D9C36">
              <a:alpha val="63000"/>
            </a:srgbClr>
          </a:solidFill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Civilian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52800" y="4800600"/>
            <a:ext cx="2438400" cy="1295400"/>
          </a:xfrm>
          <a:prstGeom prst="ellipse">
            <a:avLst/>
          </a:prstGeom>
          <a:solidFill>
            <a:srgbClr val="002060">
              <a:alpha val="64000"/>
            </a:srgbClr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Police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Concept of Operations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Outlines key security objectives, requirements and tasks for military and police components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Separate CONOPS for military and police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8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3" name="Picture 2" descr="PK Pic 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962400"/>
            <a:ext cx="342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3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Rules of Engagement &amp; Directive on Use of Force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Guide </a:t>
            </a:r>
            <a:r>
              <a:rPr lang="en-US" sz="2400" b="1" u="sng" dirty="0" smtClean="0">
                <a:latin typeface="Century Gothic"/>
                <a:cs typeface="Century Gothic"/>
              </a:rPr>
              <a:t>use of force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ROE for military component; DUF for police component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Guidance in accordance with mandate, UN Charter, international law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9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2" name="Picture 1" descr="PK Pic 5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9" t="26428" r="16427"/>
          <a:stretch/>
        </p:blipFill>
        <p:spPr>
          <a:xfrm>
            <a:off x="5410200" y="4114800"/>
            <a:ext cx="3208225" cy="224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2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Rules of Engagement &amp; Directive on Use of Force: The Importance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Use of force specific to mission and its mandate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Robust for volatile and potentially dangerous environments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Differs from national legal restrictions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10</a:t>
            </a:r>
          </a:p>
        </p:txBody>
      </p:sp>
      <p:pic>
        <p:nvPicPr>
          <p:cNvPr id="3" name="Picture 2" descr="PK Pic 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267200"/>
            <a:ext cx="29718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Results-Based Budgeting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The budget process by PKOs to: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Get resources for activities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Measure performance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3" name="Picture 2" descr="PK image 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505200"/>
            <a:ext cx="42926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5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Monitoring the Mandate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1676400"/>
            <a:ext cx="7391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SC monitors implementation of mandate through regular reports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Secretary-General submits reports to SC regarding country’s situation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Reports used to adjust, change, assess completion of mandate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 descr="PK Photo 3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8" t="11886"/>
          <a:stretch/>
        </p:blipFill>
        <p:spPr>
          <a:xfrm>
            <a:off x="5682349" y="4191000"/>
            <a:ext cx="2928251" cy="2063264"/>
          </a:xfrm>
          <a:prstGeom prst="rect">
            <a:avLst/>
          </a:prstGeom>
        </p:spPr>
      </p:pic>
      <p:sp>
        <p:nvSpPr>
          <p:cNvPr id="2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12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45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Completion of the Mandate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16764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“Benchmarks” or “indicators for success” define successful completion of mandate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No standard “checklist” of benchmarks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Appropriate benchmarks adapted to each situation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13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53200" y="4419600"/>
            <a:ext cx="1981200" cy="1752600"/>
            <a:chOff x="6553200" y="4419600"/>
            <a:chExt cx="1981200" cy="1752600"/>
          </a:xfrm>
        </p:grpSpPr>
        <p:grpSp>
          <p:nvGrpSpPr>
            <p:cNvPr id="5" name="Group 4"/>
            <p:cNvGrpSpPr/>
            <p:nvPr/>
          </p:nvGrpSpPr>
          <p:grpSpPr>
            <a:xfrm>
              <a:off x="6934200" y="5105400"/>
              <a:ext cx="1565512" cy="761666"/>
              <a:chOff x="5522916" y="4383230"/>
              <a:chExt cx="1565512" cy="761666"/>
            </a:xfrm>
          </p:grpSpPr>
          <p:sp>
            <p:nvSpPr>
              <p:cNvPr id="3" name="Rectangle 2"/>
              <p:cNvSpPr/>
              <p:nvPr/>
            </p:nvSpPr>
            <p:spPr>
              <a:xfrm rot="8460000">
                <a:off x="5522916" y="4436584"/>
                <a:ext cx="304800" cy="708312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3860000">
                <a:off x="6161686" y="3758068"/>
                <a:ext cx="301580" cy="1551904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6553200" y="4419600"/>
              <a:ext cx="1981200" cy="175260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504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Why peacekeeping personnel must know the mandate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How SC monitors mandate implementation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Key documents that “operationalize” SC mandates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Why all armed UN peacekeeping personnel must know ROE or DUF</a:t>
            </a: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09600" y="685800"/>
            <a:ext cx="79248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how Security Council mandates are set up and used to direct a peacekeeping mission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All peacekeeping personnel need to: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Know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Follow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Implement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he Security Council mandate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999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4999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why peacekeeping personnel must know the mandate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Describe how Security Council (SC) monitors mandate implementation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List 3 key documents that “operationalize” SC mandates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why all armed UN peacekeeping personnel must know rules of engagement (ROE) or directive on use of force (DUF)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Lesson Overview</a:t>
            </a:r>
            <a:endParaRPr lang="en-US" sz="800" spc="6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SC Mandates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Why should Peacekeeping Personnel be Familiar with the SC Mandate?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Establishing the Mandate for a Peacekeeping Operation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Translating the SC Mandate into an Operational Framework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Monitoring the Mandate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Completion of the Mandate</a:t>
            </a: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Security Council Mandates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Set tasks required, including cross-cutting, thematic tasks based on international law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62400"/>
            <a:ext cx="1752600" cy="2265418"/>
          </a:xfrm>
          <a:prstGeom prst="rect">
            <a:avLst/>
          </a:prstGeom>
          <a:noFill/>
          <a:ln w="9525">
            <a:solidFill>
              <a:schemeClr val="tx1">
                <a:alpha val="81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215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Why should Peacekeeping Personnel be Familiar with the Security Council Mandate?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391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entury Gothic"/>
                <a:cs typeface="Century Gothic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xpected to implement mandate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Need to explain peacekeeping mission’s (PKO) presence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62400"/>
            <a:ext cx="1752600" cy="2265418"/>
          </a:xfrm>
          <a:prstGeom prst="rect">
            <a:avLst/>
          </a:prstGeom>
          <a:noFill/>
          <a:ln w="9525">
            <a:solidFill>
              <a:schemeClr val="tx1">
                <a:alpha val="81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206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Establishing the Mandate for a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Peacekeeping Mission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5615969"/>
              </p:ext>
            </p:extLst>
          </p:nvPr>
        </p:nvGraphicFramePr>
        <p:xfrm>
          <a:off x="800100" y="160020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8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118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Translating the Security Council Mandate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into an Operational Framework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1700" y="1600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Mission Planning Process Diagram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133600"/>
            <a:ext cx="1981200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-10" dirty="0" smtClean="0">
                <a:solidFill>
                  <a:srgbClr val="FFFFFF"/>
                </a:solidFill>
                <a:latin typeface="Century Gothic"/>
                <a:cs typeface="Century Gothic"/>
              </a:rPr>
              <a:t>Preparatory Planning</a:t>
            </a:r>
            <a:endParaRPr lang="en-US" sz="1400" spc="-1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133600"/>
            <a:ext cx="2209800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entury Gothic"/>
                <a:cs typeface="Century Gothic"/>
              </a:rPr>
              <a:t>Planning	</a:t>
            </a:r>
            <a:endParaRPr lang="en-US" sz="14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8200" y="2133600"/>
            <a:ext cx="4343400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entury Gothic"/>
                <a:cs typeface="Century Gothic"/>
              </a:rPr>
              <a:t>Decision         /         Implementation</a:t>
            </a:r>
            <a:endParaRPr lang="en-US" sz="14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2743200"/>
            <a:ext cx="1981200" cy="7620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SG proposes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PKO or SPM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3886200"/>
            <a:ext cx="1981200" cy="762000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Recommendation to the SG to establish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a mission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2400" y="5029200"/>
            <a:ext cx="1981200" cy="762000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Strategic assessment with UNCT/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other partners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2743200"/>
            <a:ext cx="1066800" cy="7620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-70" dirty="0" smtClean="0">
                <a:solidFill>
                  <a:schemeClr val="tx1"/>
                </a:solidFill>
                <a:latin typeface="Century Gothic"/>
                <a:cs typeface="Century Gothic"/>
              </a:rPr>
              <a:t>Technical assessment</a:t>
            </a:r>
            <a:endParaRPr lang="en-US" sz="1400" spc="-7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3505200"/>
            <a:ext cx="1066800" cy="7620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schemeClr val="tx1"/>
                </a:solidFill>
                <a:latin typeface="Century Gothic"/>
                <a:cs typeface="Century Gothic"/>
              </a:rPr>
              <a:t>Draft </a:t>
            </a:r>
            <a:r>
              <a:rPr lang="en-US" sz="1400" dirty="0">
                <a:solidFill>
                  <a:schemeClr val="tx1"/>
                </a:solidFill>
                <a:latin typeface="Century Gothic"/>
                <a:cs typeface="Century Gothic"/>
              </a:rPr>
              <a:t>M</a:t>
            </a:r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ission </a:t>
            </a:r>
            <a:r>
              <a:rPr lang="en-US" sz="1400" dirty="0">
                <a:solidFill>
                  <a:schemeClr val="tx1"/>
                </a:solidFill>
                <a:latin typeface="Century Gothic"/>
                <a:cs typeface="Century Gothic"/>
              </a:rPr>
              <a:t>C</a:t>
            </a:r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oncept</a:t>
            </a:r>
            <a:endParaRPr lang="en-US" sz="1400" i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5200" y="2743200"/>
            <a:ext cx="990600" cy="6858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SG report to SC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05200" y="3581400"/>
            <a:ext cx="1295400" cy="10668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Draft component/ operational plans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" name="Oval 6"/>
          <p:cNvSpPr/>
          <p:nvPr/>
        </p:nvSpPr>
        <p:spPr>
          <a:xfrm>
            <a:off x="4648200" y="2743200"/>
            <a:ext cx="1295400" cy="762000"/>
          </a:xfrm>
          <a:prstGeom prst="ellipse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-110" dirty="0" smtClean="0">
                <a:solidFill>
                  <a:srgbClr val="000000"/>
                </a:solidFill>
                <a:latin typeface="Century Gothic"/>
                <a:cs typeface="Century Gothic"/>
              </a:rPr>
              <a:t>SC mandate</a:t>
            </a:r>
            <a:endParaRPr lang="en-US" sz="1400" spc="-11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096000" y="2743200"/>
            <a:ext cx="1295400" cy="990600"/>
          </a:xfrm>
          <a:prstGeom prst="ellipse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Appoint SRSG/ Head of Mission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43800" y="2743200"/>
            <a:ext cx="1447800" cy="6858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Mission Concept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43800" y="3733800"/>
            <a:ext cx="1447800" cy="11430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Component-specific plans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Budget submission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0" y="3733800"/>
            <a:ext cx="1295400" cy="6858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Directive to SRSG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0" y="5105400"/>
            <a:ext cx="2209800" cy="6858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Integrated Strategic Framework with UNCT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85800" y="4648200"/>
            <a:ext cx="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524000" y="3505200"/>
            <a:ext cx="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3"/>
            <a:endCxn id="21" idx="1"/>
          </p:cNvCxnSpPr>
          <p:nvPr/>
        </p:nvCxnSpPr>
        <p:spPr>
          <a:xfrm>
            <a:off x="2133600" y="3124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52800" y="3124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495800" y="3124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52800" y="3886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43600" y="3124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391400" y="3124200"/>
            <a:ext cx="1524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6" idx="2"/>
            <a:endCxn id="27" idx="0"/>
          </p:cNvCxnSpPr>
          <p:nvPr/>
        </p:nvCxnSpPr>
        <p:spPr>
          <a:xfrm>
            <a:off x="8267700" y="3429000"/>
            <a:ext cx="0" cy="304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05600" y="4419600"/>
            <a:ext cx="0" cy="685800"/>
          </a:xfrm>
          <a:prstGeom prst="line">
            <a:avLst/>
          </a:prstGeom>
          <a:ln>
            <a:solidFill>
              <a:srgbClr val="0020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133600" y="5410200"/>
            <a:ext cx="3962400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4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112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819</Words>
  <Application>Microsoft Office PowerPoint</Application>
  <PresentationFormat>Bildschirmpräsentation (4:3)</PresentationFormat>
  <Paragraphs>177</Paragraphs>
  <Slides>21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ＭＳ 明朝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Philipp Bovensiepen</cp:lastModifiedBy>
  <cp:revision>103</cp:revision>
  <dcterms:created xsi:type="dcterms:W3CDTF">2015-12-09T18:20:24Z</dcterms:created>
  <dcterms:modified xsi:type="dcterms:W3CDTF">2016-07-31T16:20:28Z</dcterms:modified>
</cp:coreProperties>
</file>