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5" r:id="rId9"/>
    <p:sldId id="266" r:id="rId10"/>
    <p:sldId id="294" r:id="rId11"/>
    <p:sldId id="267" r:id="rId12"/>
    <p:sldId id="268" r:id="rId13"/>
    <p:sldId id="283" r:id="rId14"/>
    <p:sldId id="284" r:id="rId15"/>
    <p:sldId id="269" r:id="rId16"/>
    <p:sldId id="285" r:id="rId17"/>
    <p:sldId id="286" r:id="rId18"/>
    <p:sldId id="287" r:id="rId19"/>
    <p:sldId id="288" r:id="rId20"/>
    <p:sldId id="289" r:id="rId21"/>
    <p:sldId id="290" r:id="rId22"/>
    <p:sldId id="295" r:id="rId23"/>
    <p:sldId id="291" r:id="rId24"/>
    <p:sldId id="292" r:id="rId25"/>
    <p:sldId id="293" r:id="rId26"/>
    <p:sldId id="282" r:id="rId27"/>
    <p:sldId id="280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819400" y="3515104"/>
              <a:ext cx="53945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The Legal Framework for United Nations Peacekeeping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 smtClean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1. 4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870228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Chapters Indicating Peacekeeping (cont.)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Chapter VI:</a:t>
            </a:r>
            <a:r>
              <a:rPr lang="en-US" sz="2400" dirty="0" smtClean="0">
                <a:latin typeface="Century Gothic"/>
                <a:cs typeface="Century Gothic"/>
              </a:rPr>
              <a:t> Outlines a range of peaceful measures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Chapter VII:</a:t>
            </a:r>
            <a:r>
              <a:rPr lang="en-US" sz="2400" dirty="0" smtClean="0">
                <a:latin typeface="Century Gothic"/>
                <a:cs typeface="Century Gothic"/>
              </a:rPr>
              <a:t> “</a:t>
            </a:r>
            <a:r>
              <a:rPr lang="is-IS" sz="2400" dirty="0" smtClean="0">
                <a:latin typeface="Century Gothic"/>
                <a:cs typeface="Century Gothic"/>
              </a:rPr>
              <a:t>…The Security Council...may take such action by air, sea or land forces as may be necessary...”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is-IS" sz="2400" b="1" dirty="0" smtClean="0">
                <a:latin typeface="Century Gothic"/>
                <a:cs typeface="Century Gothic"/>
              </a:rPr>
              <a:t>Chapter VIII:</a:t>
            </a:r>
            <a:r>
              <a:rPr lang="is-IS" sz="2400" dirty="0" smtClean="0">
                <a:latin typeface="Century Gothic"/>
                <a:cs typeface="Century Gothic"/>
              </a:rPr>
              <a:t> Provides for the involvement of regional partners in maintaining international peace and security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7828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Clarifying Chapter References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Legal basis for UN peacekeeping in Chapters VI and VII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References to Chapters VI and VII missions inaccurate and misleading</a:t>
            </a:r>
          </a:p>
        </p:txBody>
      </p:sp>
      <p:sp>
        <p:nvSpPr>
          <p:cNvPr id="2" name="&quot;No&quot; Symbol 1"/>
          <p:cNvSpPr/>
          <p:nvPr/>
        </p:nvSpPr>
        <p:spPr>
          <a:xfrm>
            <a:off x="1981200" y="4038600"/>
            <a:ext cx="1752600" cy="1752600"/>
          </a:xfrm>
          <a:prstGeom prst="noSmoking">
            <a:avLst>
              <a:gd name="adj" fmla="val 8283"/>
            </a:avLst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572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entury Gothic"/>
                <a:cs typeface="Century Gothic"/>
              </a:rPr>
              <a:t>Chapter VI Mission</a:t>
            </a:r>
            <a:endParaRPr lang="en-US" sz="2200" b="1" dirty="0">
              <a:latin typeface="Century Gothic"/>
              <a:cs typeface="Century Gothic"/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5410200" y="4038600"/>
            <a:ext cx="1752600" cy="1752600"/>
          </a:xfrm>
          <a:prstGeom prst="noSmoking">
            <a:avLst>
              <a:gd name="adj" fmla="val 8283"/>
            </a:avLst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572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entury Gothic"/>
                <a:cs typeface="Century Gothic"/>
              </a:rPr>
              <a:t>Chapter VII Mission</a:t>
            </a:r>
            <a:endParaRPr lang="en-US" sz="22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927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Human Rights Law</a:t>
            </a: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are Human Rights?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“Human rights”</a:t>
            </a:r>
            <a:r>
              <a:rPr lang="en-US" sz="2400" dirty="0" smtClean="0">
                <a:latin typeface="Century Gothic"/>
                <a:cs typeface="Century Gothic"/>
              </a:rPr>
              <a:t> are rights inherent to all human beings, whatever our nationality, place of residence, sex, national or ethnic origin, </a:t>
            </a:r>
            <a:r>
              <a:rPr lang="en-US" sz="2400" dirty="0" err="1" smtClean="0">
                <a:latin typeface="Century Gothic"/>
                <a:cs typeface="Century Gothic"/>
              </a:rPr>
              <a:t>colour</a:t>
            </a:r>
            <a:r>
              <a:rPr lang="en-US" sz="2400" dirty="0" smtClean="0">
                <a:latin typeface="Century Gothic"/>
                <a:cs typeface="Century Gothic"/>
              </a:rPr>
              <a:t>, religion, language or any other status.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We are all equally entitled to our human rights without discrimination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pic>
        <p:nvPicPr>
          <p:cNvPr id="15" name="Picture 3" descr="F:\CPTM END\CPTM Slides Content\un human righ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244" y="4114800"/>
            <a:ext cx="2806356" cy="210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00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Examples of Human Rights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Examples of </a:t>
            </a:r>
            <a:r>
              <a:rPr lang="en-US" sz="2400" b="1" dirty="0" smtClean="0">
                <a:latin typeface="Century Gothic"/>
                <a:cs typeface="Century Gothic"/>
              </a:rPr>
              <a:t>civil and political rights </a:t>
            </a:r>
            <a:r>
              <a:rPr lang="en-US" sz="2400" dirty="0" smtClean="0">
                <a:latin typeface="Century Gothic"/>
                <a:cs typeface="Century Gothic"/>
              </a:rPr>
              <a:t>include the right to: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Life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Freedom from torture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from discrimination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Freedom of expression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 fair trial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Not be held in slavery</a:t>
            </a:r>
          </a:p>
        </p:txBody>
      </p:sp>
    </p:spTree>
    <p:extLst>
      <p:ext uri="{BB962C8B-B14F-4D97-AF65-F5344CB8AC3E}">
        <p14:creationId xmlns:p14="http://schemas.microsoft.com/office/powerpoint/2010/main" val="420008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Examples of Human Rights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Examples of </a:t>
            </a:r>
            <a:r>
              <a:rPr lang="en-US" sz="2400" b="1" dirty="0" smtClean="0">
                <a:latin typeface="Century Gothic"/>
                <a:cs typeface="Century Gothic"/>
              </a:rPr>
              <a:t>economic, social and cultural rights</a:t>
            </a:r>
            <a:r>
              <a:rPr lang="en-US" sz="2400" dirty="0" smtClean="0">
                <a:latin typeface="Century Gothic"/>
                <a:cs typeface="Century Gothic"/>
              </a:rPr>
              <a:t> include the right to: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Join a trade union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Education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Food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Housing and medical care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Social security and work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Equal pay for equal work</a:t>
            </a:r>
          </a:p>
        </p:txBody>
      </p:sp>
    </p:spTree>
    <p:extLst>
      <p:ext uri="{BB962C8B-B14F-4D97-AF65-F5344CB8AC3E}">
        <p14:creationId xmlns:p14="http://schemas.microsoft.com/office/powerpoint/2010/main" val="241403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is International Human Rights Law?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law protecting fundamental human rights of every individual at all times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Applies both in war and peace, to all human beings</a:t>
            </a:r>
          </a:p>
        </p:txBody>
      </p:sp>
      <p:pic>
        <p:nvPicPr>
          <p:cNvPr id="14" name="Picture 2" descr="F:\CPTM END\CPTM Slides Content\UDH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3657600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12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Legal Sources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1219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Charter</a:t>
            </a:r>
            <a:endParaRPr lang="en-US" sz="20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71600" y="1676400"/>
            <a:ext cx="6400800" cy="2209800"/>
          </a:xfrm>
          <a:prstGeom prst="ellipse">
            <a:avLst/>
          </a:prstGeom>
          <a:solidFill>
            <a:srgbClr val="8EB4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2691824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Century Gothic"/>
                <a:cs typeface="Century Gothic"/>
              </a:rPr>
              <a:t>Covenant on Economic, 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Century Gothic"/>
                <a:cs typeface="Century Gothic"/>
              </a:rPr>
              <a:t>Social and Cultural Rights</a:t>
            </a:r>
            <a:endParaRPr lang="en-US" sz="16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2691824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Century Gothic"/>
                <a:cs typeface="Century Gothic"/>
              </a:rPr>
              <a:t>Covenant on Civil 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Century Gothic"/>
                <a:cs typeface="Century Gothic"/>
              </a:rPr>
              <a:t>and Political Rights</a:t>
            </a:r>
            <a:endParaRPr lang="en-US" sz="16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342900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Century Gothic"/>
                <a:cs typeface="Century Gothic"/>
              </a:rPr>
              <a:t>(also referred to as International Bill of Human Rights)</a:t>
            </a:r>
            <a:endParaRPr lang="en-US" sz="12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600200"/>
            <a:ext cx="0" cy="914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8400" y="2514600"/>
            <a:ext cx="0" cy="228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2514600"/>
            <a:ext cx="0" cy="228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0" y="2057400"/>
            <a:ext cx="4876800" cy="369332"/>
          </a:xfrm>
          <a:prstGeom prst="rect">
            <a:avLst/>
          </a:prstGeom>
          <a:solidFill>
            <a:srgbClr val="8EB4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Universal Declaration of Human Rights</a:t>
            </a:r>
            <a:endParaRPr lang="en-US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2514600"/>
            <a:ext cx="33528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71600" y="4572000"/>
            <a:ext cx="6400800" cy="1676400"/>
          </a:xfrm>
          <a:prstGeom prst="rect">
            <a:avLst/>
          </a:prstGeom>
          <a:solidFill>
            <a:srgbClr val="DCE6F2"/>
          </a:solidFill>
          <a:ln w="3175" cmpd="sng"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18872" numCol="3" rtlCol="0" anchor="t"/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Genocide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Refugees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Torture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Racial Discrimination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Disabilities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Children’s Rights</a:t>
            </a:r>
          </a:p>
          <a:p>
            <a:pPr marL="565150" algn="r"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Trafficking</a:t>
            </a:r>
          </a:p>
          <a:p>
            <a:pPr marL="565150" algn="r"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Disappearances</a:t>
            </a:r>
          </a:p>
          <a:p>
            <a:pPr marL="565150" algn="r">
              <a:spcAft>
                <a:spcPts val="1800"/>
              </a:spcAft>
            </a:pPr>
            <a:r>
              <a:rPr lang="en-US" dirty="0" smtClean="0">
                <a:solidFill>
                  <a:srgbClr val="002060"/>
                </a:solidFill>
              </a:rPr>
              <a:t>Discrimination Against Women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3600" y="4278868"/>
            <a:ext cx="4876800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Focus areas of specialized human rights treaties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3" idx="4"/>
          </p:cNvCxnSpPr>
          <p:nvPr/>
        </p:nvCxnSpPr>
        <p:spPr>
          <a:xfrm>
            <a:off x="4572000" y="3886200"/>
            <a:ext cx="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4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is International Humanitarian Law?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“Law of war” or “law of armed conflict”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Applies in times of armed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Limits negative impact of armed conflict and reduces suffering during war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Humanitarian Law</a:t>
            </a:r>
          </a:p>
        </p:txBody>
      </p:sp>
      <p:pic>
        <p:nvPicPr>
          <p:cNvPr id="8" name="Picture 7" descr="F:\CPTM END\CPTM Slides Content\Geneva-Conventio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75" y="3733800"/>
            <a:ext cx="1716525" cy="25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Legal Sources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2" descr="F:\CPTM END\CPTM Slides Content\Geneva conven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60306"/>
            <a:ext cx="6553200" cy="48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17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Secretary-General’s Bulletin on IHL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Fundamental principles and rules of IHL applicable to UN peacekeepers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military personnel who violate IHL are subject to prosecution in their national courts</a:t>
            </a:r>
          </a:p>
        </p:txBody>
      </p:sp>
      <p:pic>
        <p:nvPicPr>
          <p:cNvPr id="8" name="Picture 7" descr="F:\CPTM END\CPTM Slides Content\Geneva-Conventio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75" y="3733800"/>
            <a:ext cx="1716525" cy="25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3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explain the legal framework for UN peacekeeping operations and emphasize parts of international law important to peacekeepers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423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Essential Rules of IHL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Civilian targets cannot be attacked. Attacks only against military objectives.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Civilians and anyone no longer taking part in hostilities must be respected and treated humanely.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Anyone who surrenders or stops fighting (e.g., wounded) cannot be killed.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Torture is prohibited at all times and in all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72081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Essential Rules of IHL (cont.)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dirty="0">
                <a:latin typeface="Century Gothic"/>
                <a:cs typeface="Century Gothic"/>
              </a:rPr>
              <a:t>Captured combatants and civilians must be respected and protected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  <a:endParaRPr lang="en-US" sz="2400" spc="-80" dirty="0" smtClean="0"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 smtClean="0">
                <a:latin typeface="Century Gothic"/>
                <a:cs typeface="Century Gothic"/>
              </a:rPr>
              <a:t>It is forbidden to use weapons or methods of warfare that are likely to cause excessive injury or unnecessary suffering.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 smtClean="0">
                <a:latin typeface="Century Gothic"/>
                <a:cs typeface="Century Gothic"/>
              </a:rPr>
              <a:t>Wounded and sick must be collected and cared for.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>
                <a:latin typeface="Century Gothic"/>
                <a:cs typeface="Century Gothic"/>
              </a:rPr>
              <a:t>Medical personnel and medical establishments, transport and equipment must be respected and protected.</a:t>
            </a:r>
          </a:p>
          <a:p>
            <a:pPr>
              <a:spcAft>
                <a:spcPts val="600"/>
              </a:spcAft>
            </a:pPr>
            <a:endParaRPr lang="en-US" sz="2400" spc="-8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3711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Essential Rules of IHL (cont.)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9"/>
            </a:pPr>
            <a:r>
              <a:rPr lang="en-US" sz="2400" spc="-110" dirty="0" smtClean="0">
                <a:latin typeface="Century Gothic"/>
                <a:cs typeface="Century Gothic"/>
              </a:rPr>
              <a:t>The </a:t>
            </a:r>
            <a:r>
              <a:rPr lang="en-US" sz="2400" spc="-110" dirty="0">
                <a:latin typeface="Century Gothic"/>
                <a:cs typeface="Century Gothic"/>
              </a:rPr>
              <a:t>Red Cross, Red Crescent and Red Crystal emblems are signs of protection and must be respected.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9"/>
            </a:pPr>
            <a:r>
              <a:rPr lang="en-US" sz="2400" spc="-80" dirty="0">
                <a:latin typeface="Century Gothic"/>
                <a:cs typeface="Century Gothic"/>
              </a:rPr>
              <a:t>Prevention and prosecution of war crimes covers attacking civilians, recruiting children as soldiers, torturing prisoners and sexual violence.</a:t>
            </a:r>
          </a:p>
        </p:txBody>
      </p:sp>
      <p:pic>
        <p:nvPicPr>
          <p:cNvPr id="6" name="Picture 5" descr="F:\CPTM END\CPTM Slides Content\ICRC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041072" cy="1143000"/>
          </a:xfrm>
          <a:prstGeom prst="rect">
            <a:avLst/>
          </a:prstGeom>
          <a:noFill/>
          <a:ln>
            <a:solidFill>
              <a:schemeClr val="tx1">
                <a:alpha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61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61722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International Refugee Law</a:t>
            </a:r>
            <a:r>
              <a:rPr lang="en-US" sz="2400" dirty="0" smtClean="0">
                <a:latin typeface="Century Gothic"/>
                <a:cs typeface="Century Gothic"/>
              </a:rPr>
              <a:t> guarantees human rights of refugees and details obligations of States to protect refugees in their territory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The Guiding Principles on Internal Displacement</a:t>
            </a:r>
            <a:r>
              <a:rPr lang="en-US" sz="2400" dirty="0" smtClean="0">
                <a:latin typeface="Century Gothic"/>
                <a:cs typeface="Century Gothic"/>
              </a:rPr>
              <a:t> identifies rights and guarantees for protection of IDPs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Refugee Law and Guiding Principles on Internally Displaced Persons</a:t>
            </a:r>
          </a:p>
        </p:txBody>
      </p:sp>
      <p:pic>
        <p:nvPicPr>
          <p:cNvPr id="12" name="Picture 4" descr="F:\CPTM END\CPTM Slides Content\Refugee la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38400"/>
            <a:ext cx="1323203" cy="189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F:\CPTM END\CPTM Slides Content\idp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19600"/>
            <a:ext cx="1332851" cy="188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75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19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Governs</a:t>
            </a:r>
            <a:r>
              <a:rPr lang="en-US" sz="2400" b="1" dirty="0" smtClean="0">
                <a:latin typeface="Century Gothic"/>
                <a:cs typeface="Century Gothic"/>
              </a:rPr>
              <a:t> prosecution of individuals for international crimes</a:t>
            </a:r>
            <a:r>
              <a:rPr lang="en-US" sz="2400" dirty="0" smtClean="0">
                <a:latin typeface="Century Gothic"/>
                <a:cs typeface="Century Gothic"/>
              </a:rPr>
              <a:t>, including war crimes, crimes against humanity, genocide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Rome Statute of International Criminal Court (ICC) codifies International Criminal Law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Criminal Law</a:t>
            </a:r>
          </a:p>
        </p:txBody>
      </p:sp>
      <p:pic>
        <p:nvPicPr>
          <p:cNvPr id="15" name="Picture 6" descr="F:\CPTM END\CPTM Slides Content\rome statu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4276519"/>
            <a:ext cx="1476375" cy="21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73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Council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National law of host country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MOU between UN and T/PCCs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SOMA or SOFA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 Convention on the Privileges and Immunities of the UN of 1946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Internal Rules, Regulations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and Guidance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Additional Aspects of the Legal Framework</a:t>
            </a:r>
          </a:p>
        </p:txBody>
      </p:sp>
      <p:pic>
        <p:nvPicPr>
          <p:cNvPr id="8" name="Picture 2" descr="F:\CPTM END\CPTM Slides Content\leg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898216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0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documents in legal framework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Definition of human rights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Examples of human rights protected under IHRL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Who is protected by IHL?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Essential rules of IHL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“Ambassadors” of UN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Role models, a good example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 what you “should” and “should not” do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Must not violate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International Human Rights Law (IHRL) or International Humanitarian Law (IHL)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4953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key documents in legal framework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Define human rights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examples of human rights protected under IHRL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Identify who is protected by IHL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essential rules of IHL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1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Legal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 for UN peacekeeping operations (UN PKOs)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Charter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IHRL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IHL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International Refugee Law &amp; Guiding Principles on Internally Displaced Persons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International Criminal Law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Additional Aspects of the Legal Framework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Importance of the 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Directs the actions or tasks of UN PKOs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Guides peacekeeping personnel in official functions </a:t>
            </a:r>
            <a:r>
              <a:rPr lang="en-US" sz="2400" u="sng" dirty="0" smtClean="0">
                <a:latin typeface="Century Gothic"/>
                <a:cs typeface="Century Gothic"/>
              </a:rPr>
              <a:t>and</a:t>
            </a:r>
            <a:r>
              <a:rPr lang="en-US" sz="2400" dirty="0" smtClean="0">
                <a:latin typeface="Century Gothic"/>
                <a:cs typeface="Century Gothic"/>
              </a:rPr>
              <a:t> personal conduct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2" descr="F:\CPTM END\CPTM Slides Content\leg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3989"/>
            <a:ext cx="2799511" cy="207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Legal Framework for UN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Peacekeeping Operations</a:t>
            </a:r>
          </a:p>
        </p:txBody>
      </p:sp>
      <p:pic>
        <p:nvPicPr>
          <p:cNvPr id="13" name="Picture 2" descr="F:\CPTM END\CPTM Slides Content\UN Char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t="1072" r="2222" b="1884"/>
          <a:stretch/>
        </p:blipFill>
        <p:spPr bwMode="auto">
          <a:xfrm>
            <a:off x="2209800" y="1600200"/>
            <a:ext cx="1416978" cy="190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306" y="1600200"/>
            <a:ext cx="131938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127723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:\CPTM END\CPTM Slides Content\Refugee la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"/>
          <a:stretch/>
        </p:blipFill>
        <p:spPr bwMode="auto">
          <a:xfrm>
            <a:off x="1447800" y="3733800"/>
            <a:ext cx="1323203" cy="18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F:\CPTM END\CPTM Slides Content\idp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1332851" cy="188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F:\CPTM END\CPTM Slides Content\rome statute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"/>
          <a:stretch/>
        </p:blipFill>
        <p:spPr bwMode="auto">
          <a:xfrm>
            <a:off x="4724400" y="3733800"/>
            <a:ext cx="1323975" cy="18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1447800" cy="1871432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luwaseun.Abiola\Desktop\CPTM Slides Content\UN Char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71825"/>
            <a:ext cx="2431082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Charter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 source of authority and legitimacy for UN peacekeeping</a:t>
            </a:r>
          </a:p>
        </p:txBody>
      </p:sp>
    </p:spTree>
    <p:extLst>
      <p:ext uri="{BB962C8B-B14F-4D97-AF65-F5344CB8AC3E}">
        <p14:creationId xmlns:p14="http://schemas.microsoft.com/office/powerpoint/2010/main" val="130903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870228"/>
            <a:ext cx="8153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Chapters Indicating Peacekeeping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Chapter I:</a:t>
            </a:r>
            <a:r>
              <a:rPr lang="en-US" sz="2400" dirty="0" smtClean="0">
                <a:latin typeface="Century Gothic"/>
                <a:cs typeface="Century Gothic"/>
              </a:rPr>
              <a:t> One of the purposes of the UN is “to maintain international peace and security”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Chapter V:</a:t>
            </a:r>
            <a:r>
              <a:rPr lang="en-US" sz="2400" dirty="0" smtClean="0">
                <a:latin typeface="Century Gothic"/>
                <a:cs typeface="Century Gothic"/>
              </a:rPr>
              <a:t> The Security Council has the “</a:t>
            </a:r>
            <a:r>
              <a:rPr lang="is-IS" sz="2400" dirty="0" smtClean="0">
                <a:latin typeface="Century Gothic"/>
                <a:cs typeface="Century Gothic"/>
              </a:rPr>
              <a:t>…primary responsibility for the maintenance of international peace and security...”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7987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</TotalTime>
  <Words>1176</Words>
  <Application>Microsoft Macintosh PowerPoint</Application>
  <PresentationFormat>On-screen Show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Jenna Russo</cp:lastModifiedBy>
  <cp:revision>84</cp:revision>
  <dcterms:created xsi:type="dcterms:W3CDTF">2015-12-09T18:20:24Z</dcterms:created>
  <dcterms:modified xsi:type="dcterms:W3CDTF">2016-02-09T18:55:18Z</dcterms:modified>
</cp:coreProperties>
</file>