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0" r:id="rId4"/>
    <p:sldId id="261" r:id="rId5"/>
    <p:sldId id="262" r:id="rId6"/>
    <p:sldId id="257" r:id="rId7"/>
    <p:sldId id="309" r:id="rId8"/>
    <p:sldId id="310" r:id="rId9"/>
    <p:sldId id="329" r:id="rId10"/>
    <p:sldId id="330" r:id="rId11"/>
    <p:sldId id="331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263" r:id="rId22"/>
    <p:sldId id="323" r:id="rId23"/>
    <p:sldId id="285" r:id="rId24"/>
    <p:sldId id="324" r:id="rId25"/>
    <p:sldId id="282" r:id="rId26"/>
    <p:sldId id="280" r:id="rId27"/>
    <p:sldId id="279" r:id="rId28"/>
    <p:sldId id="3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604"/>
  </p:normalViewPr>
  <p:slideViewPr>
    <p:cSldViewPr>
      <p:cViewPr varScale="1">
        <p:scale>
          <a:sx n="83" d="100"/>
          <a:sy n="83" d="100"/>
        </p:scale>
        <p:origin x="95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1219200" y="3515104"/>
              <a:ext cx="6994743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UN Core Values and Competencies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3</a:t>
              </a:r>
              <a:r>
                <a:rPr lang="en-US" sz="7200" spc="300" dirty="0" smtClean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.1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3: Individual </a:t>
            </a:r>
            <a:r>
              <a:rPr lang="en-US" sz="2000" spc="30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Peacekeeping Personnel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4800"/>
            <a:ext cx="77724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Professionalism means…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391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show pride in work and in achievements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demonstrate professional competence </a:t>
            </a:r>
            <a:r>
              <a:rPr lang="en-GB" sz="2300" dirty="0">
                <a:latin typeface="Century Gothic"/>
                <a:cs typeface="Century Gothic"/>
              </a:rPr>
              <a:t>and mastery of subject matter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be conscientious </a:t>
            </a:r>
            <a:r>
              <a:rPr lang="en-GB" sz="2300" dirty="0">
                <a:latin typeface="Century Gothic"/>
                <a:cs typeface="Century Gothic"/>
              </a:rPr>
              <a:t>and efficient in meeting commitments, </a:t>
            </a:r>
            <a:r>
              <a:rPr lang="en-GB" sz="2300" dirty="0" smtClean="0">
                <a:latin typeface="Century Gothic"/>
                <a:cs typeface="Century Gothic"/>
              </a:rPr>
              <a:t>to observe </a:t>
            </a:r>
            <a:r>
              <a:rPr lang="en-GB" sz="2300" dirty="0">
                <a:latin typeface="Century Gothic"/>
                <a:cs typeface="Century Gothic"/>
              </a:rPr>
              <a:t>deadlines and </a:t>
            </a:r>
            <a:r>
              <a:rPr lang="en-GB" sz="2300" dirty="0" smtClean="0">
                <a:latin typeface="Century Gothic"/>
                <a:cs typeface="Century Gothic"/>
              </a:rPr>
              <a:t>to achieve </a:t>
            </a:r>
            <a:r>
              <a:rPr lang="en-GB" sz="2300" dirty="0">
                <a:latin typeface="Century Gothic"/>
                <a:cs typeface="Century Gothic"/>
              </a:rPr>
              <a:t>results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be motivated </a:t>
            </a:r>
            <a:r>
              <a:rPr lang="en-GB" sz="2300" dirty="0">
                <a:latin typeface="Century Gothic"/>
                <a:cs typeface="Century Gothic"/>
              </a:rPr>
              <a:t>by professional rather than personal concerns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show </a:t>
            </a:r>
            <a:r>
              <a:rPr lang="en-GB" sz="2300" dirty="0">
                <a:latin typeface="Century Gothic"/>
                <a:cs typeface="Century Gothic"/>
              </a:rPr>
              <a:t>persistence </a:t>
            </a:r>
            <a:r>
              <a:rPr lang="en-GB" sz="2300" dirty="0" smtClean="0">
                <a:latin typeface="Century Gothic"/>
                <a:cs typeface="Century Gothic"/>
              </a:rPr>
              <a:t>when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faced </a:t>
            </a:r>
            <a:r>
              <a:rPr lang="en-GB" sz="2300" dirty="0">
                <a:latin typeface="Century Gothic"/>
                <a:cs typeface="Century Gothic"/>
              </a:rPr>
              <a:t>with </a:t>
            </a:r>
            <a:r>
              <a:rPr lang="en-GB" sz="2300" dirty="0" smtClean="0">
                <a:latin typeface="Century Gothic"/>
                <a:cs typeface="Century Gothic"/>
              </a:rPr>
              <a:t>difficult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problems </a:t>
            </a:r>
            <a:r>
              <a:rPr lang="en-GB" sz="2300" dirty="0">
                <a:latin typeface="Century Gothic"/>
                <a:cs typeface="Century Gothic"/>
              </a:rPr>
              <a:t>or challenges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>
                <a:latin typeface="Century Gothic"/>
                <a:cs typeface="Century Gothic"/>
              </a:rPr>
              <a:t>t</a:t>
            </a:r>
            <a:r>
              <a:rPr lang="en-GB" sz="2300" dirty="0" smtClean="0">
                <a:latin typeface="Century Gothic"/>
                <a:cs typeface="Century Gothic"/>
              </a:rPr>
              <a:t>o remain </a:t>
            </a:r>
            <a:r>
              <a:rPr lang="en-GB" sz="2300" dirty="0">
                <a:latin typeface="Century Gothic"/>
                <a:cs typeface="Century Gothic"/>
              </a:rPr>
              <a:t>calm in </a:t>
            </a:r>
            <a:r>
              <a:rPr lang="en-GB" sz="2300" dirty="0" smtClean="0">
                <a:latin typeface="Century Gothic"/>
                <a:cs typeface="Century Gothic"/>
              </a:rPr>
              <a:t>stressful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situations</a:t>
            </a:r>
            <a:endParaRPr lang="en-US" sz="23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2" descr="Salute pic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3014" b="20893"/>
          <a:stretch/>
        </p:blipFill>
        <p:spPr>
          <a:xfrm>
            <a:off x="5468113" y="4348699"/>
            <a:ext cx="2837687" cy="182350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25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4800"/>
            <a:ext cx="77724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Respect for diversity means…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3914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>
                <a:latin typeface="Century Gothic"/>
                <a:cs typeface="Century Gothic"/>
              </a:rPr>
              <a:t>t</a:t>
            </a:r>
            <a:r>
              <a:rPr lang="en-GB" sz="2300" dirty="0" smtClean="0">
                <a:latin typeface="Century Gothic"/>
                <a:cs typeface="Century Gothic"/>
              </a:rPr>
              <a:t>o work </a:t>
            </a:r>
            <a:r>
              <a:rPr lang="en-GB" sz="2300" dirty="0">
                <a:latin typeface="Century Gothic"/>
                <a:cs typeface="Century Gothic"/>
              </a:rPr>
              <a:t>effectively with people from all backgrounds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>
                <a:latin typeface="Century Gothic"/>
                <a:cs typeface="Century Gothic"/>
              </a:rPr>
              <a:t>t</a:t>
            </a:r>
            <a:r>
              <a:rPr lang="en-GB" sz="2300" dirty="0" smtClean="0">
                <a:latin typeface="Century Gothic"/>
                <a:cs typeface="Century Gothic"/>
              </a:rPr>
              <a:t>o treat </a:t>
            </a:r>
            <a:r>
              <a:rPr lang="en-GB" sz="2300" dirty="0">
                <a:latin typeface="Century Gothic"/>
                <a:cs typeface="Century Gothic"/>
              </a:rPr>
              <a:t>all people with dignity and respect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treat </a:t>
            </a:r>
            <a:r>
              <a:rPr lang="en-GB" sz="2300" dirty="0">
                <a:latin typeface="Century Gothic"/>
                <a:cs typeface="Century Gothic"/>
              </a:rPr>
              <a:t>men and women equally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show </a:t>
            </a:r>
            <a:r>
              <a:rPr lang="en-GB" sz="2300" dirty="0">
                <a:latin typeface="Century Gothic"/>
                <a:cs typeface="Century Gothic"/>
              </a:rPr>
              <a:t>respect for and understanding of diverse points of view in daily work </a:t>
            </a:r>
            <a:r>
              <a:rPr lang="en-GB" sz="2300" dirty="0" smtClean="0">
                <a:latin typeface="Century Gothic"/>
                <a:cs typeface="Century Gothic"/>
              </a:rPr>
              <a:t>and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decision-making </a:t>
            </a:r>
            <a:endParaRPr lang="en-GB" sz="23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examine </a:t>
            </a:r>
            <a:r>
              <a:rPr lang="en-GB" sz="2300" dirty="0">
                <a:latin typeface="Century Gothic"/>
                <a:cs typeface="Century Gothic"/>
              </a:rPr>
              <a:t>own </a:t>
            </a:r>
            <a:r>
              <a:rPr lang="en-GB" sz="2300" dirty="0" smtClean="0">
                <a:latin typeface="Century Gothic"/>
                <a:cs typeface="Century Gothic"/>
              </a:rPr>
              <a:t>biases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and </a:t>
            </a:r>
            <a:r>
              <a:rPr lang="en-GB" sz="2300" dirty="0">
                <a:latin typeface="Century Gothic"/>
                <a:cs typeface="Century Gothic"/>
              </a:rPr>
              <a:t>behaviours to </a:t>
            </a:r>
            <a:r>
              <a:rPr lang="en-GB" sz="2300" dirty="0" smtClean="0">
                <a:latin typeface="Century Gothic"/>
                <a:cs typeface="Century Gothic"/>
              </a:rPr>
              <a:t>avoid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stereotypical </a:t>
            </a:r>
            <a:r>
              <a:rPr lang="en-GB" sz="2300" dirty="0">
                <a:latin typeface="Century Gothic"/>
                <a:cs typeface="Century Gothic"/>
              </a:rPr>
              <a:t>responses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not to discriminate against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any individual or group</a:t>
            </a:r>
            <a:endParaRPr lang="en-US" sz="23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https://spring12-ccol-02.wikispaces.com/file/view/Diversity_Matters_photo_without_wording_.jpg/316542546/415x214/Diversity_Matters_photo_without_wording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11586"/>
          <a:stretch/>
        </p:blipFill>
        <p:spPr bwMode="auto">
          <a:xfrm>
            <a:off x="5467120" y="4343400"/>
            <a:ext cx="28386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6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52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UN Core Competencies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5855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Communication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Teamwork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Planning and Organization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Accountability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 smtClean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Client Orientation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Creativity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Technological Awareness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Commitment to Continuous Learning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15" name="Picture 4" descr="http://www.pxleyes.com/images/contests/communication-means-2/fullsize/First-communication-4fcd0126d49ea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91000"/>
            <a:ext cx="1828800" cy="10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tezzaron.com/media/teamwork-11082302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191000"/>
            <a:ext cx="1824380" cy="10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alkvinge.net/files/2011/01/Organization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191000"/>
            <a:ext cx="18288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kaizen-news.com/wp-content/uploads/2013/11/What-is-Accountability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191000"/>
            <a:ext cx="1828800" cy="1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preadluv.files.wordpress.com/2012/11/shake-hands-jpg1.pn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r="12239"/>
          <a:stretch/>
        </p:blipFill>
        <p:spPr bwMode="auto">
          <a:xfrm>
            <a:off x="570218" y="5334000"/>
            <a:ext cx="1822969" cy="10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drkenhudson.com/wordpress/wp-content/uploads/creativity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87" y="5334000"/>
            <a:ext cx="1828800" cy="10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62e528761d0685343e1c-f3d1b99a743ffa4142d9d7f1978d9686.ssl.cf2.rackcdn.com/files/14538/article/width668/j28dtdbf-13456159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87" y="5334000"/>
            <a:ext cx="1827227" cy="10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etfovoice.ca/wp-content/uploads/2014/01/Nutrition-for-school-learning-pic1.jp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r="2191"/>
          <a:stretch/>
        </p:blipFill>
        <p:spPr bwMode="auto">
          <a:xfrm>
            <a:off x="6747574" y="5334000"/>
            <a:ext cx="1823402" cy="10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Communication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4" descr="http://www.pxleyes.com/images/contests/communication-means-2/fullsize/First-communication-4fcd0126d49ea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Teamwork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4" descr="http://www.tezzaron.com/media/teamwork-11082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5" y="1143000"/>
            <a:ext cx="733241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Planning and Organization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2" descr="http://falkvinge.net/files/2011/01/Orga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" y="1295400"/>
            <a:ext cx="772159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Accountability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http://www.kaizen-news.com/wp-content/uploads/2013/11/What-is-Account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0" y="1143000"/>
            <a:ext cx="744612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Client Orientation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2" descr="https://spreadluv.files.wordpress.com/2012/11/shake-hands-jp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6" y="1545184"/>
            <a:ext cx="8107469" cy="43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Creativity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http://drkenhudson.com/wordpress/wp-content/uploads/creativ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47" y="1295400"/>
            <a:ext cx="733470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Technological Awareness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2" descr="https://62e528761d0685343e1c-f3d1b99a743ffa4142d9d7f1978d9686.ssl.cf2.rackcdn.com/files/14538/article/width668/j28dtdbf-1345615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4" y="1295400"/>
            <a:ext cx="8045992" cy="48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860814" y="685800"/>
            <a:ext cx="7422372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Aim</a:t>
            </a:r>
            <a:r>
              <a:rPr lang="en-US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3200" b="1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 smtClean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To introduce peacekeeping personnel to UN Core Values and Competencies.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Commitment to Continuous Learning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http://etfovoice.ca/wp-content/uploads/2014/01/Nutrition-for-school-learning-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" y="1066800"/>
            <a:ext cx="774719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DPKO/DFS Integrated Training Service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Continuous Learning</a:t>
            </a:r>
          </a:p>
        </p:txBody>
      </p:sp>
      <p:sp>
        <p:nvSpPr>
          <p:cNvPr id="2" name="Pentagon 1"/>
          <p:cNvSpPr/>
          <p:nvPr/>
        </p:nvSpPr>
        <p:spPr>
          <a:xfrm>
            <a:off x="228600" y="2971800"/>
            <a:ext cx="5410200" cy="76200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latin typeface="Century Gothic"/>
                <a:cs typeface="Century Gothic"/>
              </a:rPr>
              <a:t>Pre-Deployment Training PDT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124200"/>
            <a:ext cx="1676400" cy="457200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Training Phases</a:t>
            </a:r>
            <a:endParaRPr lang="en-US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" y="4114800"/>
            <a:ext cx="5410200" cy="762000"/>
          </a:xfrm>
          <a:prstGeom prst="homePlate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latin typeface="Century Gothic"/>
                <a:cs typeface="Century Gothic"/>
              </a:rPr>
              <a:t>Member States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267200"/>
            <a:ext cx="1676400" cy="457200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Responsibility</a:t>
            </a:r>
            <a:endParaRPr lang="en-US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28600" y="5257800"/>
            <a:ext cx="5410200" cy="762000"/>
          </a:xfrm>
          <a:prstGeom prst="homePlate">
            <a:avLst/>
          </a:prstGeom>
          <a:solidFill>
            <a:srgbClr val="8D9C36"/>
          </a:solidFill>
          <a:ln>
            <a:solidFill>
              <a:srgbClr val="8D9C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latin typeface="Century Gothic"/>
                <a:cs typeface="Century Gothic"/>
              </a:rPr>
              <a:t>In Country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410200"/>
            <a:ext cx="1676400" cy="457200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Location</a:t>
            </a:r>
            <a:endParaRPr lang="en-US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5257800" y="2971800"/>
            <a:ext cx="1905000" cy="762000"/>
          </a:xfrm>
          <a:prstGeom prst="chevron">
            <a:avLst/>
          </a:prstGeom>
          <a:solidFill>
            <a:srgbClr val="002060">
              <a:alpha val="65000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Induction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781800" y="2971800"/>
            <a:ext cx="2057400" cy="762000"/>
          </a:xfrm>
          <a:prstGeom prst="chevron">
            <a:avLst/>
          </a:prstGeom>
          <a:solidFill>
            <a:srgbClr val="002060">
              <a:alpha val="32000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On-Going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257800" y="4114800"/>
            <a:ext cx="3581400" cy="762000"/>
          </a:xfrm>
          <a:prstGeom prst="chevron">
            <a:avLst/>
          </a:prstGeom>
          <a:solidFill>
            <a:srgbClr val="8EB4E3">
              <a:alpha val="40000"/>
            </a:srgbClr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United Nations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257800" y="5257800"/>
            <a:ext cx="3581400" cy="762000"/>
          </a:xfrm>
          <a:prstGeom prst="chevron">
            <a:avLst/>
          </a:prstGeom>
          <a:solidFill>
            <a:srgbClr val="8D9C36">
              <a:alpha val="40000"/>
            </a:srgbClr>
          </a:solidFill>
          <a:ln>
            <a:solidFill>
              <a:srgbClr val="8D9C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In Mission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905000"/>
            <a:ext cx="1676400" cy="457200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Deployment</a:t>
            </a:r>
            <a:endParaRPr lang="en-US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257800" y="2362200"/>
            <a:ext cx="228600" cy="3048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667000"/>
            <a:ext cx="0" cy="33528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Office of Human Resources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Continuous Learning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45517" r="33792" b="38320"/>
          <a:stretch/>
        </p:blipFill>
        <p:spPr bwMode="auto">
          <a:xfrm>
            <a:off x="3471000" y="3253526"/>
            <a:ext cx="2202000" cy="139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38300" y="1676400"/>
            <a:ext cx="5867400" cy="4724400"/>
            <a:chOff x="1600200" y="1600200"/>
            <a:chExt cx="5867400" cy="4724400"/>
          </a:xfrm>
        </p:grpSpPr>
        <p:sp>
          <p:nvSpPr>
            <p:cNvPr id="2" name="Donut 1"/>
            <p:cNvSpPr/>
            <p:nvPr/>
          </p:nvSpPr>
          <p:spPr>
            <a:xfrm>
              <a:off x="2286000" y="1676400"/>
              <a:ext cx="4572000" cy="4572000"/>
            </a:xfrm>
            <a:prstGeom prst="donut">
              <a:avLst>
                <a:gd name="adj" fmla="val 5630"/>
              </a:avLst>
            </a:prstGeom>
            <a:solidFill>
              <a:srgbClr val="8EB4E3"/>
            </a:solidFill>
            <a:ln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90800" y="1600200"/>
              <a:ext cx="1676400" cy="990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entury Gothic"/>
                  <a:cs typeface="Century Gothic"/>
                </a:rPr>
                <a:t>Leadership, Management &amp; Organizational Development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1600200"/>
              <a:ext cx="16764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entury Gothic"/>
                  <a:cs typeface="Century Gothic"/>
                </a:rPr>
                <a:t>Human &amp; Financial Resources Management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00200" y="2819400"/>
              <a:ext cx="16764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entury Gothic"/>
                  <a:cs typeface="Century Gothic"/>
                </a:rPr>
                <a:t>E-Learning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00200" y="4038600"/>
              <a:ext cx="1676400" cy="990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entury Gothic"/>
                  <a:cs typeface="Century Gothic"/>
                </a:rPr>
                <a:t>Language and Communications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5334000"/>
              <a:ext cx="16764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entury Gothic"/>
                  <a:cs typeface="Century Gothic"/>
                </a:rPr>
                <a:t>Information Technology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6800" y="5334000"/>
              <a:ext cx="1676400" cy="990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entury Gothic"/>
                  <a:cs typeface="Century Gothic"/>
                </a:rPr>
                <a:t>Substantive and Technical Skills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2819400"/>
              <a:ext cx="1676400" cy="990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entury Gothic"/>
                  <a:cs typeface="Century Gothic"/>
                </a:rPr>
                <a:t>Career Support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038600"/>
              <a:ext cx="16764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entury Gothic"/>
                  <a:cs typeface="Century Gothic"/>
                </a:rPr>
                <a:t>Staff Well-Being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4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Managerial Competencies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Leadership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Vision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Empowering Others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Building Trust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Managing Performance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Judgment/Decision-Making 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4" descr="http://www.greenbookblog.org/wp-content/uploads/2012/12/follow-the-leader-sign-62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495800"/>
            <a:ext cx="4648200" cy="18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What Individual Peacekeeping Personnel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Uphold, demonstrate and strengthen UN Core Values and Competencies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Acquire UN Core Competencies through: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Training and learning activities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Coaching and mentoring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Feedback/appraisals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406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Core Values and Competencies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Importance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Different ways peacekeeping personnel gain UN Core Competencies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needs to specifically define Core Values.  Slides 8, 9 and 10 need specific definitions that the audience can read. I inserted definitions from the notes.  The pictures are not particularly helpful and are repeated  from Slide 7 where they are shown already.  </a:t>
            </a:r>
            <a:r>
              <a:rPr lang="en-US" smtClean="0"/>
              <a:t>I imported the </a:t>
            </a:r>
            <a:r>
              <a:rPr lang="en-US" dirty="0" smtClean="0"/>
              <a:t>definitions from the Final draft notes they are very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Rich cultural and institutional diversity between military, civilian, police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Organizational Core Values and Competencies create a shared language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UN Core Values and Competencies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their importance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different ways peacekeeping personnel gain UN Core Competencies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4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Importance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Core Values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Core Competencies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Managerial Competencies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Individual Peacekeeping Personnel Can Do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Definitions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Organizational Core Values: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 shared principles and beliefs underpinning work of organization, and guiding actions and </a:t>
            </a:r>
            <a:r>
              <a:rPr lang="en-US" sz="2400" dirty="0" err="1">
                <a:solidFill>
                  <a:srgbClr val="000000"/>
                </a:solidFill>
                <a:latin typeface="Century Gothic"/>
                <a:cs typeface="Century Gothic"/>
              </a:rPr>
              <a:t>behaviours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 of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staff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Organizational </a:t>
            </a:r>
            <a:r>
              <a:rPr lang="en-US" sz="2400" b="1" dirty="0">
                <a:latin typeface="Century Gothic"/>
                <a:cs typeface="Century Gothic"/>
              </a:rPr>
              <a:t>Core Competencies:</a:t>
            </a:r>
            <a:r>
              <a:rPr lang="en-US" sz="2400" dirty="0">
                <a:latin typeface="Century Gothic"/>
                <a:cs typeface="Century Gothic"/>
              </a:rPr>
              <a:t> skills, attributes and </a:t>
            </a:r>
            <a:r>
              <a:rPr lang="en-US" sz="2400" dirty="0" err="1">
                <a:latin typeface="Century Gothic"/>
                <a:cs typeface="Century Gothic"/>
              </a:rPr>
              <a:t>behaviours</a:t>
            </a:r>
            <a:r>
              <a:rPr lang="en-US" sz="2400" dirty="0">
                <a:latin typeface="Century Gothic"/>
                <a:cs typeface="Century Gothic"/>
              </a:rPr>
              <a:t> important for all </a:t>
            </a:r>
            <a:r>
              <a:rPr lang="en-US" sz="2400" dirty="0" smtClean="0">
                <a:latin typeface="Century Gothic"/>
                <a:cs typeface="Century Gothic"/>
              </a:rPr>
              <a:t>staff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Managerial </a:t>
            </a:r>
            <a:r>
              <a:rPr lang="en-US" sz="2400" b="1" dirty="0">
                <a:latin typeface="Century Gothic"/>
                <a:cs typeface="Century Gothic"/>
              </a:rPr>
              <a:t>Competencies:</a:t>
            </a:r>
            <a:r>
              <a:rPr lang="en-US" sz="2400" dirty="0">
                <a:latin typeface="Century Gothic"/>
                <a:cs typeface="Century Gothic"/>
              </a:rPr>
              <a:t> skills, attributes and </a:t>
            </a:r>
            <a:r>
              <a:rPr lang="en-US" sz="2400" dirty="0" err="1">
                <a:latin typeface="Century Gothic"/>
                <a:cs typeface="Century Gothic"/>
              </a:rPr>
              <a:t>behaviours</a:t>
            </a:r>
            <a:r>
              <a:rPr lang="en-US" sz="2400" dirty="0">
                <a:latin typeface="Century Gothic"/>
                <a:cs typeface="Century Gothic"/>
              </a:rPr>
              <a:t> considered essential for staff with managerial/supervisory responsibilities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Why are UN Core Values and Competencies Important?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Capitalizes on the key to success for the UN Organization – the quality of its staff and managers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Creates organizational culture and environment enabling staff to contribute their maximum potential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Builds human resources capacity for the future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3" descr="F:\CPTM END\CPTM Slides Content\un c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1" y="4518684"/>
            <a:ext cx="2014538" cy="19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UN Core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Integrity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Professionalism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Respect for Diversity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http://ioneelev8.files.wordpress.com/2011/02/integrity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28376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pring12-ccol-02.wikispaces.com/file/view/Diversity_Matters_photo_without_wording_.jpg/316542546/415x214/Diversity_Matters_photo_without_wording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11586"/>
          <a:stretch/>
        </p:blipFill>
        <p:spPr bwMode="auto">
          <a:xfrm>
            <a:off x="6229120" y="3733800"/>
            <a:ext cx="28386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lute pic 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3014" b="20893"/>
          <a:stretch/>
        </p:blipFill>
        <p:spPr>
          <a:xfrm>
            <a:off x="3085247" y="3733801"/>
            <a:ext cx="2943981" cy="18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4800"/>
            <a:ext cx="77724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Integrity means…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3914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demonstrate the values </a:t>
            </a:r>
            <a:r>
              <a:rPr lang="en-GB" sz="2300" dirty="0">
                <a:latin typeface="Century Gothic"/>
                <a:cs typeface="Century Gothic"/>
              </a:rPr>
              <a:t>of UN in daily activities and behaviours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act </a:t>
            </a:r>
            <a:r>
              <a:rPr lang="en-GB" sz="2300" dirty="0">
                <a:latin typeface="Century Gothic"/>
                <a:cs typeface="Century Gothic"/>
              </a:rPr>
              <a:t>without consideration of personal gain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resist </a:t>
            </a:r>
            <a:r>
              <a:rPr lang="en-GB" sz="2300" dirty="0">
                <a:latin typeface="Century Gothic"/>
                <a:cs typeface="Century Gothic"/>
              </a:rPr>
              <a:t>undue political pressure in decision-making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stand </a:t>
            </a:r>
            <a:r>
              <a:rPr lang="en-GB" sz="2300" dirty="0">
                <a:latin typeface="Century Gothic"/>
                <a:cs typeface="Century Gothic"/>
              </a:rPr>
              <a:t>by decisions in </a:t>
            </a:r>
            <a:r>
              <a:rPr lang="en-GB" sz="2300" dirty="0" smtClean="0">
                <a:latin typeface="Century Gothic"/>
                <a:cs typeface="Century Gothic"/>
              </a:rPr>
              <a:t>the organization’s interest, even </a:t>
            </a:r>
            <a:r>
              <a:rPr lang="en-GB" sz="2300" dirty="0">
                <a:latin typeface="Century Gothic"/>
                <a:cs typeface="Century Gothic"/>
              </a:rPr>
              <a:t>if </a:t>
            </a:r>
            <a:r>
              <a:rPr lang="en-GB" sz="2300" dirty="0" smtClean="0">
                <a:latin typeface="Century Gothic"/>
                <a:cs typeface="Century Gothic"/>
              </a:rPr>
              <a:t>they are unpopular</a:t>
            </a:r>
            <a:endParaRPr lang="en-GB" sz="23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not to abuse </a:t>
            </a:r>
            <a:r>
              <a:rPr lang="en-GB" sz="2300" dirty="0">
                <a:latin typeface="Century Gothic"/>
                <a:cs typeface="Century Gothic"/>
              </a:rPr>
              <a:t>power </a:t>
            </a:r>
            <a:r>
              <a:rPr lang="en-GB" sz="2300" dirty="0" smtClean="0">
                <a:latin typeface="Century Gothic"/>
                <a:cs typeface="Century Gothic"/>
              </a:rPr>
              <a:t>or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authority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300" dirty="0" smtClean="0">
                <a:latin typeface="Century Gothic"/>
                <a:cs typeface="Century Gothic"/>
              </a:rPr>
              <a:t>to take prompt action in 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cases of unprofessional </a:t>
            </a:r>
            <a:br>
              <a:rPr lang="en-GB" sz="2300" dirty="0" smtClean="0">
                <a:latin typeface="Century Gothic"/>
                <a:cs typeface="Century Gothic"/>
              </a:rPr>
            </a:br>
            <a:r>
              <a:rPr lang="en-GB" sz="2300" dirty="0" smtClean="0">
                <a:latin typeface="Century Gothic"/>
                <a:cs typeface="Century Gothic"/>
              </a:rPr>
              <a:t>or unethical behaviour</a:t>
            </a:r>
            <a:endParaRPr lang="en-US" sz="23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http://ioneelev8.files.wordpress.com/2011/02/integrity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13" y="4343400"/>
            <a:ext cx="28376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4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62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721</Words>
  <Application>Microsoft Office PowerPoint</Application>
  <PresentationFormat>Bildschirmpräsentation (4:3)</PresentationFormat>
  <Paragraphs>171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Philipp Bovensiepen</cp:lastModifiedBy>
  <cp:revision>103</cp:revision>
  <dcterms:created xsi:type="dcterms:W3CDTF">2015-12-09T18:20:24Z</dcterms:created>
  <dcterms:modified xsi:type="dcterms:W3CDTF">2016-08-02T08:47:55Z</dcterms:modified>
</cp:coreProperties>
</file>