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9" r:id="rId3"/>
    <p:sldId id="260" r:id="rId4"/>
    <p:sldId id="261" r:id="rId5"/>
    <p:sldId id="262" r:id="rId6"/>
    <p:sldId id="257" r:id="rId7"/>
    <p:sldId id="263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302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282" r:id="rId28"/>
    <p:sldId id="280" r:id="rId29"/>
    <p:sldId id="279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9C36"/>
    <a:srgbClr val="DCE6F2"/>
    <a:srgbClr val="8EB4E3"/>
    <a:srgbClr val="002060"/>
    <a:srgbClr val="00201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957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CC0FC-2BDE-084B-852C-86E1AEAD3E77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AC4F9-24D2-0145-B7DA-012D79642C0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53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810E5-B9E1-7E45-A0FB-1A55435B13DB}" type="datetimeFigureOut">
              <a:rPr lang="en-US" smtClean="0"/>
              <a:t>8/2/2016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A593-4382-9548-BCBC-9AFA9F58022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8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4B31-ACE0-F547-8C2A-5E53FD9CD1DC}" type="datetime1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E951-9F77-0E47-911C-86FD149859FA}" type="datetime1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91BD-A017-2F4A-8C9F-18B6D335A2E7}" type="datetime1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9FE6-3256-724F-A287-3742D15497A5}" type="datetime1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DDDE-7C8D-4B40-B70F-4C9D569D2491}" type="datetime1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C7B3-C942-824B-A87A-343F2FEC0D13}" type="datetime1">
              <a:rPr lang="en-US" smtClean="0"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3BB-F4AE-0B41-A7ED-9113B6047745}" type="datetime1">
              <a:rPr lang="en-US" smtClean="0"/>
              <a:t>8/2/2016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4255-F5BE-0445-B1B0-8FD43F2E8489}" type="datetime1">
              <a:rPr lang="en-US" smtClean="0"/>
              <a:t>8/2/2016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93B2-68D1-BC45-A179-00E32D0B48E3}" type="datetime1">
              <a:rPr lang="en-US" smtClean="0"/>
              <a:t>8/2/2016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F7A-29E4-F045-AC12-411FDACB4997}" type="datetime1">
              <a:rPr lang="en-US" smtClean="0"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B594-1210-B948-8D31-3B544F5D6C5B}" type="datetime1">
              <a:rPr lang="en-US" smtClean="0"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8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2E31-5621-F547-819F-82E55C0B7381}" type="datetime1">
              <a:rPr lang="en-US" smtClean="0"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1161-F363-4909-B3BA-F2D719A844E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90600" y="2667000"/>
            <a:ext cx="7223343" cy="1977390"/>
            <a:chOff x="990600" y="2142669"/>
            <a:chExt cx="7223343" cy="1977390"/>
          </a:xfrm>
        </p:grpSpPr>
        <p:sp>
          <p:nvSpPr>
            <p:cNvPr id="5" name="Rectangle 4"/>
            <p:cNvSpPr/>
            <p:nvPr/>
          </p:nvSpPr>
          <p:spPr>
            <a:xfrm>
              <a:off x="990600" y="2142669"/>
              <a:ext cx="7223342" cy="1977390"/>
            </a:xfrm>
            <a:prstGeom prst="rect">
              <a:avLst/>
            </a:prstGeom>
          </p:spPr>
        </p:sp>
        <p:sp>
          <p:nvSpPr>
            <p:cNvPr id="6" name="Text Box 6"/>
            <p:cNvSpPr txBox="1"/>
            <p:nvPr/>
          </p:nvSpPr>
          <p:spPr>
            <a:xfrm>
              <a:off x="2438401" y="3515104"/>
              <a:ext cx="5775542" cy="6049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 smtClean="0">
                  <a:solidFill>
                    <a:srgbClr val="73802D"/>
                  </a:solidFill>
                  <a:effectLst/>
                  <a:latin typeface="Century Gothic"/>
                  <a:ea typeface="Calibri"/>
                  <a:cs typeface="Century Gothic"/>
                </a:rPr>
                <a:t>Protection of Civilians</a:t>
              </a:r>
              <a:endParaRPr lang="en-US" sz="28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7" name="Text Box 7"/>
            <p:cNvSpPr txBox="1"/>
            <p:nvPr/>
          </p:nvSpPr>
          <p:spPr>
            <a:xfrm>
              <a:off x="1081009" y="2269077"/>
              <a:ext cx="2527753" cy="13092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7200" spc="300" dirty="0" smtClean="0">
                  <a:solidFill>
                    <a:srgbClr val="002060"/>
                  </a:solidFill>
                  <a:latin typeface="Century Gothic"/>
                  <a:ea typeface="Calibri"/>
                  <a:cs typeface="Century Gothic"/>
                </a:rPr>
                <a:t>2.4</a:t>
              </a:r>
              <a:endParaRPr lang="en-US" sz="1100" spc="3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8" name="Text Box 8"/>
            <p:cNvSpPr txBox="1"/>
            <p:nvPr/>
          </p:nvSpPr>
          <p:spPr>
            <a:xfrm>
              <a:off x="1219200" y="2142669"/>
              <a:ext cx="2112948" cy="47854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spc="1000" dirty="0">
                  <a:solidFill>
                    <a:srgbClr val="ADC5F1"/>
                  </a:solidFill>
                  <a:effectLst/>
                  <a:latin typeface="Century Gothic"/>
                  <a:ea typeface="Calibri"/>
                  <a:cs typeface="Century Gothic"/>
                </a:rPr>
                <a:t>Lesson</a:t>
              </a:r>
              <a:endParaRPr lang="en-US" sz="24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189242" y="3506075"/>
              <a:ext cx="6907321" cy="0"/>
            </a:xfrm>
            <a:prstGeom prst="line">
              <a:avLst/>
            </a:prstGeom>
            <a:ln>
              <a:gradFill>
                <a:gsLst>
                  <a:gs pos="0">
                    <a:schemeClr val="bg1"/>
                  </a:gs>
                  <a:gs pos="56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ADC5F1"/>
                  </a:gs>
                </a:gsLst>
                <a:lin ang="540000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/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3740" y="2410132"/>
              <a:ext cx="1138778" cy="967181"/>
            </a:xfrm>
            <a:prstGeom prst="rect">
              <a:avLst/>
            </a:prstGeom>
          </p:spPr>
        </p:pic>
      </p:grpSp>
      <p:sp>
        <p:nvSpPr>
          <p:cNvPr id="11" name="Text Box 8"/>
          <p:cNvSpPr txBox="1"/>
          <p:nvPr/>
        </p:nvSpPr>
        <p:spPr>
          <a:xfrm>
            <a:off x="1112028" y="1143000"/>
            <a:ext cx="7422372" cy="7620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spc="300" dirty="0" smtClean="0">
                <a:solidFill>
                  <a:srgbClr val="ADC5F1"/>
                </a:solidFill>
                <a:effectLst/>
                <a:latin typeface="Century Gothic"/>
                <a:ea typeface="Calibri"/>
                <a:cs typeface="Century Gothic"/>
              </a:rPr>
              <a:t>Module 2: Mandated Tasks of United Nations Peacekeeping Operations</a:t>
            </a:r>
            <a:endParaRPr lang="en-US" sz="1100" spc="300" dirty="0">
              <a:effectLst/>
              <a:latin typeface="Century Gothic"/>
              <a:ea typeface="Calibri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2774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Threats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An impending or potential physical violence against civilians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Violations to right to life and physical integrity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Actions by state or international security/military forces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Mines, unexploded ordnance, improvised explosive devices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5</a:t>
            </a:r>
            <a:endParaRPr lang="en-US" sz="1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29134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Vulnerability Factors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897456"/>
              </p:ext>
            </p:extLst>
          </p:nvPr>
        </p:nvGraphicFramePr>
        <p:xfrm>
          <a:off x="990600" y="1752600"/>
          <a:ext cx="7391400" cy="44805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733800"/>
                <a:gridCol w="365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entury Gothic"/>
                          <a:cs typeface="Century Gothic"/>
                        </a:rPr>
                        <a:t>Individual/Community Factors:</a:t>
                      </a:r>
                      <a:endParaRPr lang="en-US" b="1" dirty="0">
                        <a:latin typeface="Century Gothic"/>
                        <a:cs typeface="Century Gothic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entury Gothic"/>
                          <a:cs typeface="Century Gothic"/>
                        </a:rPr>
                        <a:t>Age, gender, sex, ethnicity, religion, political affiliation</a:t>
                      </a:r>
                      <a:r>
                        <a:rPr lang="en-US" b="0" baseline="0" dirty="0" smtClean="0">
                          <a:latin typeface="Century Gothic"/>
                          <a:cs typeface="Century Gothic"/>
                        </a:rPr>
                        <a:t> and social status</a:t>
                      </a:r>
                      <a:endParaRPr lang="en-US" b="0" dirty="0">
                        <a:latin typeface="Century Gothic"/>
                        <a:cs typeface="Century Gothic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entury Gothic"/>
                          <a:cs typeface="Century Gothic"/>
                        </a:rPr>
                        <a:t>Environmental Factors:</a:t>
                      </a:r>
                      <a:endParaRPr lang="en-US" b="1" dirty="0">
                        <a:latin typeface="Century Gothic"/>
                        <a:cs typeface="Century Gothic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entury Gothic"/>
                          <a:cs typeface="Century Gothic"/>
                        </a:rPr>
                        <a:t>Geographic location, level of urbanization,</a:t>
                      </a:r>
                      <a:r>
                        <a:rPr lang="en-US" b="0" baseline="0" dirty="0" smtClean="0">
                          <a:latin typeface="Century Gothic"/>
                          <a:cs typeface="Century Gothic"/>
                        </a:rPr>
                        <a:t> proximity and capacity of state authority in the area, level of infrastructure and communication</a:t>
                      </a:r>
                      <a:endParaRPr lang="en-US" b="0" dirty="0">
                        <a:latin typeface="Century Gothic"/>
                        <a:cs typeface="Century Gothic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entury Gothic"/>
                          <a:cs typeface="Century Gothic"/>
                        </a:rPr>
                        <a:t>Access to Assistance:</a:t>
                      </a:r>
                      <a:endParaRPr lang="en-US" b="1" dirty="0">
                        <a:latin typeface="Century Gothic"/>
                        <a:cs typeface="Century Gothic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entury Gothic"/>
                          <a:cs typeface="Century Gothic"/>
                        </a:rPr>
                        <a:t>Ability</a:t>
                      </a:r>
                      <a:r>
                        <a:rPr lang="en-US" b="0" baseline="0" dirty="0" smtClean="0">
                          <a:latin typeface="Century Gothic"/>
                          <a:cs typeface="Century Gothic"/>
                        </a:rPr>
                        <a:t> to access services and interact</a:t>
                      </a:r>
                      <a:endParaRPr lang="en-US" b="0" dirty="0">
                        <a:latin typeface="Century Gothic"/>
                        <a:cs typeface="Century Gothic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entury Gothic"/>
                          <a:cs typeface="Century Gothic"/>
                        </a:rPr>
                        <a:t>Self-Sufficiency:</a:t>
                      </a:r>
                      <a:endParaRPr lang="en-US" b="1" dirty="0">
                        <a:latin typeface="Century Gothic"/>
                        <a:cs typeface="Century Gothic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entury Gothic"/>
                          <a:cs typeface="Century Gothic"/>
                        </a:rPr>
                        <a:t>Existence of self-protection strategies,</a:t>
                      </a:r>
                      <a:r>
                        <a:rPr lang="en-US" b="0" baseline="0" dirty="0" smtClean="0">
                          <a:latin typeface="Century Gothic"/>
                          <a:cs typeface="Century Gothic"/>
                        </a:rPr>
                        <a:t> including early-warning capacities, </a:t>
                      </a:r>
                      <a:r>
                        <a:rPr lang="en-US" b="0" baseline="0" dirty="0" err="1" smtClean="0">
                          <a:latin typeface="Century Gothic"/>
                          <a:cs typeface="Century Gothic"/>
                        </a:rPr>
                        <a:t>self-defence</a:t>
                      </a:r>
                      <a:r>
                        <a:rPr lang="en-US" b="0" baseline="0" dirty="0" smtClean="0">
                          <a:latin typeface="Century Gothic"/>
                          <a:cs typeface="Century Gothic"/>
                        </a:rPr>
                        <a:t> capacities or other strategies</a:t>
                      </a:r>
                      <a:endParaRPr lang="en-US" b="0" dirty="0">
                        <a:latin typeface="Century Gothic"/>
                        <a:cs typeface="Century Gothic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6</a:t>
            </a:r>
            <a:endParaRPr lang="en-US" sz="1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83963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00" y="1066800"/>
            <a:ext cx="739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Complementary Concepts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Humanitarian protection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Human rights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Responsibility to protect (R2P)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7</a:t>
            </a:r>
            <a:endParaRPr lang="en-US" sz="1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0156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Legal Framework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UN Charter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International Humanitarian Law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International Human Rights Law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International Refugee Law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spc="-40" dirty="0" smtClean="0">
                <a:latin typeface="Century Gothic"/>
                <a:cs typeface="Century Gothic"/>
              </a:rPr>
              <a:t>Rome Statute of the International Criminal Court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8" name="Picture 2" descr="F:\CPTM END\CPTM Slides Content\UN Chart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310" y="4267200"/>
            <a:ext cx="1307090" cy="1915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F:\CPTM END\CPTM Slides Content\UDH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268" y="4267200"/>
            <a:ext cx="1201732" cy="1914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F:\CPTM END\CPTM Slides Content\Geneva-Convention-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8479" y="4267200"/>
            <a:ext cx="1167042" cy="1920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F:\CPTM END\CPTM Slides Content\Refugee law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267200"/>
            <a:ext cx="1210996" cy="191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F:\CPTM END\CPTM Slides Content\rome statute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267200"/>
            <a:ext cx="1205909" cy="1914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8</a:t>
            </a:r>
            <a:endParaRPr lang="en-US" sz="1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76043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Legal Framework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Security Council resolutions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spc="-40" dirty="0" smtClean="0">
                <a:latin typeface="Century Gothic"/>
                <a:cs typeface="Century Gothic"/>
              </a:rPr>
              <a:t>ROE and DUF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spc="-40" dirty="0" smtClean="0">
                <a:latin typeface="Century Gothic"/>
                <a:cs typeface="Century Gothic"/>
              </a:rPr>
              <a:t>SOFA between UN and host country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spc="-40" dirty="0" smtClean="0">
                <a:latin typeface="Century Gothic"/>
                <a:cs typeface="Century Gothic"/>
              </a:rPr>
              <a:t>National laws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038600"/>
            <a:ext cx="1543050" cy="2002761"/>
          </a:xfrm>
          <a:prstGeom prst="rect">
            <a:avLst/>
          </a:prstGeom>
          <a:noFill/>
          <a:ln w="9525">
            <a:solidFill>
              <a:schemeClr val="tx1">
                <a:alpha val="81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9</a:t>
            </a:r>
            <a:endParaRPr lang="en-US" sz="1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1376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Guiding Principles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Primary responsibility of host government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Grounded in international law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Whole of mission approach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Priority mandate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Cooperation with humanitarian actors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Obligation of peacekeeping personnel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Community-based approach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Impartiality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Gender perspective and child protection concerns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DPKO/DFS Policy on POC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10</a:t>
            </a:r>
            <a:endParaRPr lang="en-US" sz="1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04253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Three Tiers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 smtClean="0">
                <a:latin typeface="Century Gothic"/>
                <a:cs typeface="Century Gothic"/>
              </a:rPr>
              <a:t>Tier I:</a:t>
            </a:r>
            <a:r>
              <a:rPr lang="en-US" sz="2400" dirty="0" smtClean="0">
                <a:latin typeface="Century Gothic"/>
                <a:cs typeface="Century Gothic"/>
              </a:rPr>
              <a:t> Protection through dialogue and engagement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 smtClean="0">
                <a:latin typeface="Century Gothic"/>
                <a:cs typeface="Century Gothic"/>
              </a:rPr>
              <a:t>Tier II:</a:t>
            </a:r>
            <a:r>
              <a:rPr lang="en-US" sz="2400" dirty="0" smtClean="0">
                <a:latin typeface="Century Gothic"/>
                <a:cs typeface="Century Gothic"/>
              </a:rPr>
              <a:t> Provision of physical protection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 smtClean="0">
                <a:latin typeface="Century Gothic"/>
                <a:cs typeface="Century Gothic"/>
              </a:rPr>
              <a:t>Tier III:</a:t>
            </a:r>
            <a:r>
              <a:rPr lang="en-US" sz="2400" dirty="0" smtClean="0">
                <a:latin typeface="Century Gothic"/>
                <a:cs typeface="Century Gothic"/>
              </a:rPr>
              <a:t> Establishment of a protective environment</a:t>
            </a:r>
            <a:endParaRPr lang="en-US" sz="2400" b="1" dirty="0" smtClean="0">
              <a:latin typeface="Century Gothic"/>
              <a:cs typeface="Century Gothic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DPKO/DFS Operational Concept on POC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11</a:t>
            </a:r>
            <a:endParaRPr lang="en-US" sz="1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72283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Four Phases </a:t>
            </a: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o</a:t>
            </a: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f Response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endParaRPr lang="en-US" sz="2800" b="1" dirty="0" smtClean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43100" y="1676400"/>
            <a:ext cx="5257800" cy="4648200"/>
          </a:xfrm>
          <a:prstGeom prst="rect">
            <a:avLst/>
          </a:prstGeom>
          <a:noFill/>
          <a:ln w="19050" cmpd="sng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590800" y="1905000"/>
            <a:ext cx="3962400" cy="914400"/>
          </a:xfrm>
          <a:prstGeom prst="rect">
            <a:avLst/>
          </a:prstGeom>
          <a:solidFill>
            <a:srgbClr val="DCE6F2"/>
          </a:solidFill>
          <a:ln>
            <a:solidFill>
              <a:srgbClr val="8EB4E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entury Gothic"/>
                <a:cs typeface="Century Gothic"/>
              </a:rPr>
              <a:t>Prevention</a:t>
            </a:r>
          </a:p>
          <a:p>
            <a:endParaRPr lang="en-US" sz="1400" dirty="0" smtClean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r>
              <a:rPr lang="en-US" sz="1400" dirty="0" smtClean="0">
                <a:solidFill>
                  <a:srgbClr val="002060"/>
                </a:solidFill>
                <a:latin typeface="Century Gothic"/>
                <a:cs typeface="Century Gothic"/>
              </a:rPr>
              <a:t>Threat is latent (risk)</a:t>
            </a:r>
            <a:endParaRPr lang="en-US" sz="1400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90800" y="3124200"/>
            <a:ext cx="3962400" cy="1752600"/>
          </a:xfrm>
          <a:prstGeom prst="rect">
            <a:avLst/>
          </a:prstGeom>
          <a:solidFill>
            <a:srgbClr val="8EB4E3"/>
          </a:solidFill>
          <a:ln>
            <a:solidFill>
              <a:srgbClr val="8EB4E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entury Gothic"/>
                <a:cs typeface="Century Gothic"/>
              </a:rPr>
              <a:t>Pre-emption</a:t>
            </a:r>
          </a:p>
          <a:p>
            <a:endParaRPr lang="en-US" sz="1400" dirty="0" smtClean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r>
              <a:rPr lang="en-US" sz="1400" dirty="0" smtClean="0">
                <a:solidFill>
                  <a:schemeClr val="bg1"/>
                </a:solidFill>
                <a:latin typeface="Century Gothic"/>
                <a:cs typeface="Century Gothic"/>
              </a:rPr>
              <a:t>Threat is identified</a:t>
            </a:r>
          </a:p>
          <a:p>
            <a:pPr lvl="0" algn="ctr"/>
            <a:endParaRPr lang="en-US" dirty="0" smtClean="0">
              <a:solidFill>
                <a:srgbClr val="002060"/>
              </a:solidFill>
              <a:latin typeface="Century Gothic"/>
              <a:cs typeface="Century Gothic"/>
            </a:endParaRPr>
          </a:p>
          <a:p>
            <a:pPr lvl="0" algn="ctr"/>
            <a:r>
              <a:rPr lang="en-US" dirty="0" smtClean="0">
                <a:solidFill>
                  <a:srgbClr val="FF0000"/>
                </a:solidFill>
                <a:latin typeface="Century Gothic"/>
                <a:cs typeface="Century Gothic"/>
              </a:rPr>
              <a:t>Response</a:t>
            </a:r>
            <a:endParaRPr lang="en-US" dirty="0">
              <a:solidFill>
                <a:srgbClr val="FF0000"/>
              </a:solidFill>
              <a:latin typeface="Century Gothic"/>
              <a:cs typeface="Century Gothic"/>
            </a:endParaRPr>
          </a:p>
          <a:p>
            <a:endParaRPr lang="en-US" sz="14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90800" y="5181600"/>
            <a:ext cx="3962400" cy="914400"/>
          </a:xfrm>
          <a:prstGeom prst="rect">
            <a:avLst/>
          </a:prstGeom>
          <a:solidFill>
            <a:srgbClr val="DCE6F2"/>
          </a:solidFill>
          <a:ln>
            <a:solidFill>
              <a:srgbClr val="8EB4E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Century Gothic"/>
                <a:cs typeface="Century Gothic"/>
              </a:rPr>
              <a:t>Consolidation</a:t>
            </a:r>
          </a:p>
          <a:p>
            <a:endParaRPr lang="en-US" sz="1400" dirty="0" smtClean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r>
              <a:rPr lang="en-US" sz="1400" dirty="0" smtClean="0">
                <a:solidFill>
                  <a:srgbClr val="002060"/>
                </a:solidFill>
                <a:latin typeface="Century Gothic"/>
                <a:cs typeface="Century Gothic"/>
              </a:rPr>
              <a:t>Threat has been mitigated/eliminated</a:t>
            </a:r>
            <a:endParaRPr lang="en-US" sz="1400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133600" y="2971800"/>
            <a:ext cx="4876800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133600" y="5029200"/>
            <a:ext cx="4876800" cy="0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12</a:t>
            </a:r>
            <a:endParaRPr lang="en-US" sz="1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282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1657350"/>
            <a:ext cx="55435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900"/>
              </a:spcAft>
            </a:pPr>
            <a:r>
              <a:rPr lang="en-US" sz="2100" dirty="0">
                <a:solidFill>
                  <a:srgbClr val="8D9C36"/>
                </a:solidFill>
                <a:latin typeface="Century Gothic"/>
                <a:cs typeface="Century Gothic"/>
              </a:rPr>
              <a:t>Risk Analysis</a:t>
            </a:r>
            <a:endParaRPr lang="en-US" sz="21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7003" y="914401"/>
            <a:ext cx="450347" cy="38248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743200" y="5669757"/>
            <a:ext cx="3657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485900" y="1085850"/>
            <a:ext cx="6172200" cy="7429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32160" algn="ctr">
              <a:spcAft>
                <a:spcPts val="450"/>
              </a:spcAft>
            </a:pPr>
            <a:r>
              <a:rPr lang="en-US" sz="2100" b="1" dirty="0">
                <a:solidFill>
                  <a:srgbClr val="002060"/>
                </a:solidFill>
                <a:latin typeface="Century Gothic"/>
                <a:cs typeface="Century Gothic"/>
              </a:rPr>
              <a:t>Implementing the POC Mandate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85900" y="3780651"/>
            <a:ext cx="12573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latin typeface="Century Gothic"/>
                <a:cs typeface="Century Gothic"/>
              </a:rPr>
              <a:t>Impact</a:t>
            </a:r>
            <a:endParaRPr lang="en-US" sz="135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43350" y="5323701"/>
            <a:ext cx="12573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>
                <a:latin typeface="Century Gothic"/>
                <a:cs typeface="Century Gothic"/>
              </a:rPr>
              <a:t>Likelihood</a:t>
            </a:r>
            <a:endParaRPr lang="en-US" sz="1350" dirty="0">
              <a:latin typeface="Century Gothic"/>
              <a:cs typeface="Century Gothic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314700" y="2914650"/>
            <a:ext cx="1085850" cy="628650"/>
          </a:xfrm>
          <a:prstGeom prst="ellipse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Threat B</a:t>
            </a:r>
            <a:endParaRPr lang="en-US" sz="1350" dirty="0"/>
          </a:p>
        </p:txBody>
      </p:sp>
      <p:sp>
        <p:nvSpPr>
          <p:cNvPr id="16" name="Oval 15"/>
          <p:cNvSpPr/>
          <p:nvPr/>
        </p:nvSpPr>
        <p:spPr>
          <a:xfrm>
            <a:off x="3543300" y="4400550"/>
            <a:ext cx="1085850" cy="628650"/>
          </a:xfrm>
          <a:prstGeom prst="ellipse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Threat A</a:t>
            </a:r>
            <a:endParaRPr lang="en-US" sz="1350" dirty="0"/>
          </a:p>
        </p:txBody>
      </p:sp>
      <p:sp>
        <p:nvSpPr>
          <p:cNvPr id="17" name="Oval 16"/>
          <p:cNvSpPr/>
          <p:nvPr/>
        </p:nvSpPr>
        <p:spPr>
          <a:xfrm>
            <a:off x="5086350" y="2800350"/>
            <a:ext cx="1085850" cy="628650"/>
          </a:xfrm>
          <a:prstGeom prst="ellipse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Threat D</a:t>
            </a:r>
            <a:endParaRPr lang="en-US" sz="1350" dirty="0"/>
          </a:p>
        </p:txBody>
      </p:sp>
      <p:sp>
        <p:nvSpPr>
          <p:cNvPr id="18" name="Oval 17"/>
          <p:cNvSpPr/>
          <p:nvPr/>
        </p:nvSpPr>
        <p:spPr>
          <a:xfrm>
            <a:off x="4857750" y="3829050"/>
            <a:ext cx="1085850" cy="628650"/>
          </a:xfrm>
          <a:prstGeom prst="ellipse">
            <a:avLst/>
          </a:prstGeom>
          <a:solidFill>
            <a:srgbClr val="8EB4E3"/>
          </a:solidFill>
          <a:ln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Threat C</a:t>
            </a:r>
            <a:endParaRPr lang="en-US" sz="1350" dirty="0"/>
          </a:p>
        </p:txBody>
      </p:sp>
      <p:cxnSp>
        <p:nvCxnSpPr>
          <p:cNvPr id="3" name="Gerader Verbinder 2"/>
          <p:cNvCxnSpPr/>
          <p:nvPr/>
        </p:nvCxnSpPr>
        <p:spPr>
          <a:xfrm flipV="1">
            <a:off x="2514600" y="2514600"/>
            <a:ext cx="0" cy="2743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/>
          <p:cNvCxnSpPr/>
          <p:nvPr/>
        </p:nvCxnSpPr>
        <p:spPr>
          <a:xfrm flipV="1">
            <a:off x="6629400" y="2514600"/>
            <a:ext cx="0" cy="2743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/>
          <p:cNvCxnSpPr/>
          <p:nvPr/>
        </p:nvCxnSpPr>
        <p:spPr>
          <a:xfrm>
            <a:off x="2514600" y="2514600"/>
            <a:ext cx="411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/>
          <p:cNvCxnSpPr/>
          <p:nvPr/>
        </p:nvCxnSpPr>
        <p:spPr>
          <a:xfrm>
            <a:off x="2514600" y="5257800"/>
            <a:ext cx="41148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feld 21"/>
          <p:cNvSpPr txBox="1"/>
          <p:nvPr/>
        </p:nvSpPr>
        <p:spPr>
          <a:xfrm>
            <a:off x="2114550" y="5312718"/>
            <a:ext cx="38183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 err="1"/>
              <a:t>low</a:t>
            </a:r>
            <a:endParaRPr lang="de-DE" sz="1050" dirty="0"/>
          </a:p>
        </p:txBody>
      </p:sp>
      <p:sp>
        <p:nvSpPr>
          <p:cNvPr id="23" name="Textfeld 22"/>
          <p:cNvSpPr txBox="1"/>
          <p:nvPr/>
        </p:nvSpPr>
        <p:spPr>
          <a:xfrm>
            <a:off x="2082107" y="2400301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/>
              <a:t>high</a:t>
            </a:r>
            <a:endParaRPr lang="en-GB" sz="1050" dirty="0"/>
          </a:p>
        </p:txBody>
      </p:sp>
      <p:sp>
        <p:nvSpPr>
          <p:cNvPr id="25" name="Textfeld 24"/>
          <p:cNvSpPr txBox="1"/>
          <p:nvPr/>
        </p:nvSpPr>
        <p:spPr>
          <a:xfrm>
            <a:off x="6457950" y="5314951"/>
            <a:ext cx="42030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/>
              <a:t>high</a:t>
            </a:r>
            <a:endParaRPr lang="en-GB" sz="1050" dirty="0"/>
          </a:p>
        </p:txBody>
      </p:sp>
      <p:cxnSp>
        <p:nvCxnSpPr>
          <p:cNvPr id="26" name="Gerader Verbinder 25"/>
          <p:cNvCxnSpPr/>
          <p:nvPr/>
        </p:nvCxnSpPr>
        <p:spPr>
          <a:xfrm>
            <a:off x="2514600" y="3943350"/>
            <a:ext cx="4114800" cy="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/>
          <p:cNvCxnSpPr/>
          <p:nvPr/>
        </p:nvCxnSpPr>
        <p:spPr>
          <a:xfrm flipV="1">
            <a:off x="4572000" y="2514600"/>
            <a:ext cx="0" cy="274320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13</a:t>
            </a:r>
            <a:endParaRPr lang="en-US" sz="1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6956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POC Response Planning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 smtClean="0">
                <a:latin typeface="Century Gothic"/>
                <a:cs typeface="Century Gothic"/>
              </a:rPr>
              <a:t>POC Strategy:</a:t>
            </a:r>
            <a:r>
              <a:rPr lang="en-US" sz="2400" dirty="0" smtClean="0">
                <a:latin typeface="Century Gothic"/>
                <a:cs typeface="Century Gothic"/>
              </a:rPr>
              <a:t> Primary tool at mission level to implement POC mandate and plan responses to POC threats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Operational level guidance, joint action, coordination for all mission components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14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endParaRPr lang="en-US" sz="2800" b="1" dirty="0" smtClean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08915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860814" y="685800"/>
            <a:ext cx="7422372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Aim</a:t>
            </a:r>
            <a:r>
              <a:rPr lang="en-US" sz="3200" b="1" dirty="0" smtClean="0">
                <a:solidFill>
                  <a:srgbClr val="002060"/>
                </a:solidFill>
                <a:ea typeface="Calibri"/>
                <a:cs typeface="Times New Roman"/>
              </a:rPr>
              <a:t> </a:t>
            </a:r>
            <a:endParaRPr lang="en-US" sz="3200" b="1" dirty="0" smtClean="0">
              <a:solidFill>
                <a:srgbClr val="002060"/>
              </a:solidFill>
              <a:effectLst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spc="600" dirty="0" smtClean="0">
              <a:solidFill>
                <a:srgbClr val="ADC5F1"/>
              </a:solidFill>
              <a:ea typeface="Calibri"/>
              <a:cs typeface="Times New Roman"/>
            </a:endParaRPr>
          </a:p>
          <a:p>
            <a:pPr marL="0" marR="0" algn="ctr">
              <a:spcBef>
                <a:spcPts val="0"/>
              </a:spcBef>
              <a:spcAft>
                <a:spcPts val="1000"/>
              </a:spcAft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To detail duties of all peacekeeping personnel for the protection of civilians (POC).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50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Protection Adviser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15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Roles and Responsibilities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4800600" y="2895600"/>
            <a:ext cx="1447800" cy="2819400"/>
          </a:xfrm>
          <a:prstGeom prst="rightArrow">
            <a:avLst>
              <a:gd name="adj1" fmla="val 50000"/>
              <a:gd name="adj2" fmla="val 48782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Century Gothic"/>
                <a:cs typeface="Century Gothic"/>
              </a:rPr>
              <a:t>Goal</a:t>
            </a:r>
            <a:endParaRPr lang="en-US" sz="2800" dirty="0">
              <a:latin typeface="Century Gothic"/>
              <a:cs typeface="Century Gothic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248400" y="2895600"/>
            <a:ext cx="2590800" cy="2819400"/>
          </a:xfrm>
          <a:prstGeom prst="roundRect">
            <a:avLst/>
          </a:prstGeom>
          <a:noFill/>
          <a:ln w="19050" cmpd="sng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Century Gothic"/>
                <a:cs typeface="Century Gothic"/>
              </a:rPr>
              <a:t>Protection of Civilians</a:t>
            </a:r>
            <a:endParaRPr lang="en-US" sz="2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438400"/>
            <a:ext cx="4191000" cy="3462487"/>
          </a:xfrm>
          <a:prstGeom prst="rect">
            <a:avLst/>
          </a:prstGeom>
          <a:noFill/>
          <a:ln w="19050" cmpd="sng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0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Supports and advises mission leadership</a:t>
            </a:r>
          </a:p>
          <a:p>
            <a:pPr marL="285750" indent="-285750">
              <a:spcAft>
                <a:spcPts val="30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Development and regular review of mission-wide POC strategy</a:t>
            </a:r>
          </a:p>
          <a:p>
            <a:pPr marL="285750" indent="-285750">
              <a:spcAft>
                <a:spcPts val="30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Advisory, coordination, monitoring &amp; reporting role</a:t>
            </a:r>
          </a:p>
          <a:p>
            <a:pPr marL="285750" indent="-285750">
              <a:spcAft>
                <a:spcPts val="30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Integrates POC concerns across the mission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86759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762000"/>
            <a:ext cx="7391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Focusing and contributing </a:t>
            </a:r>
          </a:p>
          <a:p>
            <a:pPr algn="ctr"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Protection Functions 	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16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endParaRPr lang="en-US" sz="2800" b="1" dirty="0" smtClean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744349"/>
              </p:ext>
            </p:extLst>
          </p:nvPr>
        </p:nvGraphicFramePr>
        <p:xfrm>
          <a:off x="685800" y="2057400"/>
          <a:ext cx="3505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Women Protection Adviser</a:t>
                      </a:r>
                      <a:endParaRPr lang="en-US" sz="1800" b="0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Child</a:t>
                      </a:r>
                      <a:r>
                        <a:rPr lang="en-US" sz="1800" baseline="0" dirty="0" smtClean="0">
                          <a:latin typeface="Century Gothic"/>
                          <a:cs typeface="Century Gothic"/>
                        </a:rPr>
                        <a:t> Protection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Human Rights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8127169"/>
              </p:ext>
            </p:extLst>
          </p:nvPr>
        </p:nvGraphicFramePr>
        <p:xfrm>
          <a:off x="4724400" y="2057400"/>
          <a:ext cx="35052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rgbClr val="000000"/>
                          </a:solidFill>
                          <a:latin typeface="Century Gothic"/>
                          <a:cs typeface="Century Gothic"/>
                        </a:rPr>
                        <a:t>Gender Adviser</a:t>
                      </a:r>
                      <a:endParaRPr lang="en-US" sz="1800" b="0" dirty="0">
                        <a:solidFill>
                          <a:srgbClr val="000000"/>
                        </a:solidFill>
                        <a:latin typeface="Century Gothic"/>
                        <a:cs typeface="Century Gothic"/>
                      </a:endParaRPr>
                    </a:p>
                  </a:txBody>
                  <a:tcPr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Civil Affairs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Political Affairs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Rule of Law/Judicial Affairs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SSR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DDR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JOC/JMAC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Public Information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Mission Support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DSRSG/RC/HC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entury Gothic"/>
                          <a:cs typeface="Century Gothic"/>
                        </a:rPr>
                        <a:t>SRSG’s Office</a:t>
                      </a:r>
                      <a:endParaRPr lang="en-US" sz="1800" dirty="0">
                        <a:latin typeface="Century Gothic"/>
                        <a:cs typeface="Century Gothic"/>
                      </a:endParaRPr>
                    </a:p>
                  </a:txBody>
                  <a:tcPr>
                    <a:lnT w="12700" cap="flat" cmpd="sng" algn="ctr">
                      <a:solidFill>
                        <a:srgbClr val="00009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184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</a:t>
            </a:r>
            <a:r>
              <a:rPr lang="en-US" sz="1400" dirty="0">
                <a:latin typeface="Century Gothic"/>
                <a:cs typeface="Century Gothic"/>
              </a:rPr>
              <a:t>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Special Roles of Military and Police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90911" y="353885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>
            <a:off x="4800600" y="2590800"/>
            <a:ext cx="1371600" cy="2438400"/>
          </a:xfrm>
          <a:prstGeom prst="rightArrow">
            <a:avLst>
              <a:gd name="adj1" fmla="val 50000"/>
              <a:gd name="adj2" fmla="val 48782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172200" y="2743200"/>
            <a:ext cx="2590800" cy="2057400"/>
          </a:xfrm>
          <a:prstGeom prst="roundRect">
            <a:avLst/>
          </a:prstGeom>
          <a:noFill/>
          <a:ln w="19050" cmpd="sng">
            <a:solidFill>
              <a:srgbClr val="00206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 smtClean="0">
                <a:solidFill>
                  <a:schemeClr val="tx1"/>
                </a:solidFill>
                <a:latin typeface="Century Gothic"/>
                <a:cs typeface="Century Gothic"/>
              </a:rPr>
              <a:t>Protection of Civilians</a:t>
            </a:r>
            <a:endParaRPr lang="en-US" sz="22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819400"/>
            <a:ext cx="4191000" cy="1846659"/>
          </a:xfrm>
          <a:prstGeom prst="rect">
            <a:avLst/>
          </a:prstGeom>
          <a:noFill/>
          <a:ln w="19050" cmpd="sng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36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Physical protection</a:t>
            </a:r>
          </a:p>
          <a:p>
            <a:pPr marL="285750" indent="-285750">
              <a:spcAft>
                <a:spcPts val="36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Proactive approach</a:t>
            </a:r>
          </a:p>
          <a:p>
            <a:pPr marL="285750" indent="-285750">
              <a:spcAft>
                <a:spcPts val="3600"/>
              </a:spcAft>
              <a:buFont typeface="Wingdings" charset="2"/>
              <a:buChar char="§"/>
            </a:pPr>
            <a:r>
              <a:rPr lang="en-US" dirty="0" smtClean="0">
                <a:latin typeface="Century Gothic"/>
                <a:cs typeface="Century Gothic"/>
              </a:rPr>
              <a:t>Monitoring and reporting</a:t>
            </a: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88710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18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00" y="1066800"/>
            <a:ext cx="7391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Joint Protection Teams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Coordinated by POC Adviser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Composed of military, police, civilians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Gathers information on protection situations</a:t>
            </a:r>
          </a:p>
        </p:txBody>
      </p:sp>
    </p:spTree>
    <p:extLst>
      <p:ext uri="{BB962C8B-B14F-4D97-AF65-F5344CB8AC3E}">
        <p14:creationId xmlns:p14="http://schemas.microsoft.com/office/powerpoint/2010/main" val="60365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Protection Partners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Host state government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spc="-40" dirty="0" smtClean="0">
                <a:latin typeface="Century Gothic"/>
                <a:cs typeface="Century Gothic"/>
              </a:rPr>
              <a:t>Local communities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spc="-40" dirty="0" smtClean="0">
                <a:latin typeface="Century Gothic"/>
                <a:cs typeface="Century Gothic"/>
              </a:rPr>
              <a:t>UN partners – UNHCR, OHCHR, OCHA, UNICEF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spc="-40" dirty="0" smtClean="0">
                <a:latin typeface="Century Gothic"/>
                <a:cs typeface="Century Gothic"/>
              </a:rPr>
              <a:t>ICRC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spc="-40" dirty="0" smtClean="0">
                <a:latin typeface="Century Gothic"/>
                <a:cs typeface="Century Gothic"/>
              </a:rPr>
              <a:t>Non-UN military forces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spc="-40" dirty="0" smtClean="0">
                <a:latin typeface="Century Gothic"/>
                <a:cs typeface="Century Gothic"/>
              </a:rPr>
              <a:t>NGOs, civil society organizations – national, international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19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68494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Coordination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20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endParaRPr lang="en-US" sz="2800" b="1" dirty="0" smtClean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592596"/>
              </p:ext>
            </p:extLst>
          </p:nvPr>
        </p:nvGraphicFramePr>
        <p:xfrm>
          <a:off x="990600" y="1752600"/>
          <a:ext cx="7620000" cy="44805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414257"/>
                <a:gridCol w="520574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entury Gothic"/>
                          <a:cs typeface="Century Gothic"/>
                        </a:rPr>
                        <a:t>National Authorities:</a:t>
                      </a:r>
                      <a:endParaRPr lang="en-US" b="1" dirty="0">
                        <a:latin typeface="Century Gothic"/>
                        <a:cs typeface="Century Gothic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entury Gothic"/>
                          <a:cs typeface="Century Gothic"/>
                        </a:rPr>
                        <a:t>Political engagements; security sector reform</a:t>
                      </a:r>
                      <a:r>
                        <a:rPr lang="en-US" b="0" baseline="0" dirty="0" smtClean="0">
                          <a:latin typeface="Century Gothic"/>
                          <a:cs typeface="Century Gothic"/>
                        </a:rPr>
                        <a:t> </a:t>
                      </a:r>
                      <a:r>
                        <a:rPr lang="en-US" b="0" baseline="0" dirty="0" err="1" smtClean="0">
                          <a:latin typeface="Century Gothic"/>
                          <a:cs typeface="Century Gothic"/>
                        </a:rPr>
                        <a:t>programmes</a:t>
                      </a:r>
                      <a:r>
                        <a:rPr lang="en-US" b="0" baseline="0" dirty="0" smtClean="0">
                          <a:latin typeface="Century Gothic"/>
                          <a:cs typeface="Century Gothic"/>
                        </a:rPr>
                        <a:t>; targeted advocacy; joint operations or joint patrolling</a:t>
                      </a:r>
                      <a:endParaRPr lang="en-US" b="0" dirty="0">
                        <a:latin typeface="Century Gothic"/>
                        <a:cs typeface="Century Gothic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entury Gothic"/>
                          <a:cs typeface="Century Gothic"/>
                        </a:rPr>
                        <a:t>Local Communities:</a:t>
                      </a:r>
                      <a:endParaRPr lang="en-US" b="1" dirty="0">
                        <a:latin typeface="Century Gothic"/>
                        <a:cs typeface="Century Gothic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entury Gothic"/>
                          <a:cs typeface="Century Gothic"/>
                        </a:rPr>
                        <a:t>Dialogue with local population; mission-wide community engagement cooperation mechanisms such as Joint Protection Teams, Community Liaison Assistants, Community Alert Networks, localized</a:t>
                      </a:r>
                      <a:r>
                        <a:rPr lang="en-US" b="0" baseline="0" dirty="0" smtClean="0">
                          <a:latin typeface="Century Gothic"/>
                          <a:cs typeface="Century Gothic"/>
                        </a:rPr>
                        <a:t> protection strategies</a:t>
                      </a:r>
                      <a:endParaRPr lang="en-US" b="0" dirty="0">
                        <a:latin typeface="Century Gothic"/>
                        <a:cs typeface="Century Gothic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entury Gothic"/>
                          <a:cs typeface="Century Gothic"/>
                        </a:rPr>
                        <a:t>Humanitarian Community:</a:t>
                      </a:r>
                      <a:endParaRPr lang="en-US" b="1" dirty="0">
                        <a:latin typeface="Century Gothic"/>
                        <a:cs typeface="Century Gothic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entury Gothic"/>
                          <a:cs typeface="Century Gothic"/>
                        </a:rPr>
                        <a:t>Protection Cluster led by UNHCR</a:t>
                      </a:r>
                      <a:endParaRPr lang="en-US" b="0" dirty="0">
                        <a:latin typeface="Century Gothic"/>
                        <a:cs typeface="Century Gothic"/>
                      </a:endParaRPr>
                    </a:p>
                  </a:txBody>
                  <a:tcPr>
                    <a:solidFill>
                      <a:srgbClr val="DCE6F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Century Gothic"/>
                          <a:cs typeface="Century Gothic"/>
                        </a:rPr>
                        <a:t>Parallel Forces</a:t>
                      </a:r>
                      <a:endParaRPr lang="en-US" b="1" dirty="0">
                        <a:latin typeface="Century Gothic"/>
                        <a:cs typeface="Century Gothic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entury Gothic"/>
                          <a:cs typeface="Century Gothic"/>
                        </a:rPr>
                        <a:t>Information sharing and operational planning on a case-by-case</a:t>
                      </a:r>
                      <a:r>
                        <a:rPr lang="en-US" b="0" baseline="0" dirty="0" smtClean="0">
                          <a:latin typeface="Century Gothic"/>
                          <a:cs typeface="Century Gothic"/>
                        </a:rPr>
                        <a:t> basis, including HOM exchanges and working-level cooperation</a:t>
                      </a:r>
                      <a:endParaRPr lang="en-US" b="0" dirty="0">
                        <a:latin typeface="Century Gothic"/>
                        <a:cs typeface="Century Gothic"/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80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What Individual Peacekeeping Personnel Can Do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spc="-40" dirty="0" smtClean="0">
                <a:latin typeface="Century Gothic"/>
                <a:cs typeface="Century Gothic"/>
              </a:rPr>
              <a:t>Engage local communities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spc="-40" dirty="0" smtClean="0">
                <a:latin typeface="Century Gothic"/>
                <a:cs typeface="Century Gothic"/>
              </a:rPr>
              <a:t>Understand POC mandate, environment, threats</a:t>
            </a:r>
            <a:endParaRPr lang="en-US" sz="2400" spc="-40" dirty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spc="-40" dirty="0" smtClean="0">
                <a:latin typeface="Century Gothic"/>
                <a:cs typeface="Century Gothic"/>
              </a:rPr>
              <a:t>Cooperate with mission components and partners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GB" sz="2400" spc="-40" dirty="0" smtClean="0">
                <a:latin typeface="Century Gothic"/>
                <a:cs typeface="Century Gothic"/>
              </a:rPr>
              <a:t>Interpret </a:t>
            </a:r>
            <a:r>
              <a:rPr lang="en-GB" sz="2400" spc="-40" dirty="0">
                <a:latin typeface="Century Gothic"/>
                <a:cs typeface="Century Gothic"/>
              </a:rPr>
              <a:t>the POC mandate pro-actively, try to prevent threats </a:t>
            </a:r>
            <a:endParaRPr lang="en-US" sz="2400" spc="-40" dirty="0" smtClean="0">
              <a:latin typeface="Century Gothic"/>
              <a:cs typeface="Century Gothic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21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254951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Summary of Key Messages</a:t>
            </a:r>
            <a:endParaRPr lang="en-US" sz="32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POC in UN Peacekeeping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Main protection threats civilians face in armed conflict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How peacekeeping personnel carry out the POC mandate as part of mission and as individuals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The range of protection partners that operate alongside PKOs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151459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Questions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330292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Activity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Learning Evaluation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</p:spTree>
    <p:extLst>
      <p:ext uri="{BB962C8B-B14F-4D97-AF65-F5344CB8AC3E}">
        <p14:creationId xmlns:p14="http://schemas.microsoft.com/office/powerpoint/2010/main" val="380113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Relevance </a:t>
            </a:r>
            <a:endParaRPr lang="en-US" sz="3200" b="1" dirty="0" smtClean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spc="600" dirty="0">
              <a:solidFill>
                <a:srgbClr val="ADC5F1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POC is: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A priority for the Security Council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A responsibility for all peacekeeping personnel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00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Outcomes </a:t>
            </a:r>
            <a:endParaRPr lang="en-US" sz="3200" b="1" dirty="0" smtClean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</a:pPr>
            <a:endParaRPr lang="en-US" sz="2000" dirty="0" smtClean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Learners will: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Explain POC in UN peacekeeping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List examples of protection threats civilians face in armed conflict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Explain how peacekeeping personnel carry out the POC mandate as part of mission and as individuals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Describe the range of protection partners that operate alongside peacekeeping operations (PKOs)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23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/>
          <p:nvPr/>
        </p:nvSpPr>
        <p:spPr>
          <a:xfrm>
            <a:off x="685800" y="3886200"/>
            <a:ext cx="7803372" cy="2438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200"/>
              </a:spcAft>
            </a:pP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4" name="Text Box 8"/>
          <p:cNvSpPr txBox="1"/>
          <p:nvPr/>
        </p:nvSpPr>
        <p:spPr>
          <a:xfrm>
            <a:off x="647700" y="685800"/>
            <a:ext cx="78486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2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Overview</a:t>
            </a:r>
            <a:endParaRPr lang="en-US" sz="3200" dirty="0">
              <a:solidFill>
                <a:srgbClr val="000066"/>
              </a:solidFill>
              <a:latin typeface="Century Gothic"/>
              <a:ea typeface="Calibri"/>
              <a:cs typeface="Century Gothic"/>
            </a:endParaRP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Importance of Protecting Civilians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POC in UN Peacekeeping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Legal Framework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DPKO/DFS Policy on POC in UN PKOs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Operational Concept on POC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Implementing the POC Mandate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Roles and Responsibilities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Protection Partners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400" spc="-2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What Individual Peacekeeping Personnel Can Do</a:t>
            </a:r>
            <a:endParaRPr lang="en-US" sz="2400" spc="-2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60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Importance of Protecting Civilians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Harmed unintentionally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Deliberate targets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Women and children suffer disproportionately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12" name="Picture 2" descr="F:\CPTM END\CPTM Slides Content\PO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550" y="3810000"/>
            <a:ext cx="2628900" cy="233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</a:t>
            </a:r>
            <a:endParaRPr lang="en-US" sz="1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1980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Interpretations of Protection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Rights-based approach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Stabilization and </a:t>
            </a:r>
            <a:r>
              <a:rPr lang="en-US" sz="2400" dirty="0" err="1" smtClean="0">
                <a:latin typeface="Century Gothic"/>
                <a:cs typeface="Century Gothic"/>
              </a:rPr>
              <a:t>peacebuilding</a:t>
            </a:r>
            <a:r>
              <a:rPr lang="en-US" sz="2400" dirty="0" smtClean="0">
                <a:latin typeface="Century Gothic"/>
                <a:cs typeface="Century Gothic"/>
              </a:rPr>
              <a:t> – durable forms of protection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Physical protection from harm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POC in Peacekeeping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8417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POC Mandate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“All necessary means, up to and including the </a:t>
            </a:r>
            <a:r>
              <a:rPr lang="en-US" sz="2400" b="1" dirty="0" smtClean="0">
                <a:latin typeface="Century Gothic"/>
                <a:cs typeface="Century Gothic"/>
              </a:rPr>
              <a:t>use of deadly force</a:t>
            </a:r>
            <a:r>
              <a:rPr lang="en-US" sz="2400" dirty="0" smtClean="0">
                <a:latin typeface="Century Gothic"/>
                <a:cs typeface="Century Gothic"/>
              </a:rPr>
              <a:t>, aimed at preventing or responding to </a:t>
            </a:r>
            <a:r>
              <a:rPr lang="en-US" sz="2400" b="1" dirty="0" smtClean="0">
                <a:latin typeface="Century Gothic"/>
                <a:cs typeface="Century Gothic"/>
              </a:rPr>
              <a:t>threats of physical violence</a:t>
            </a:r>
            <a:r>
              <a:rPr lang="en-US" sz="2400" dirty="0" smtClean="0">
                <a:latin typeface="Century Gothic"/>
                <a:cs typeface="Century Gothic"/>
              </a:rPr>
              <a:t> against civilians, within capabilities and areas of operations, and without prejudice to the responsibility of the host government”.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3</a:t>
            </a:r>
            <a:endParaRPr lang="en-US" sz="1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44964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1066800"/>
            <a:ext cx="73914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Civilian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Any person who is not or is no longer directly participating in hostilities or other acts of violence</a:t>
            </a: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2016</a:t>
            </a:r>
          </a:p>
        </p:txBody>
      </p:sp>
      <p:pic>
        <p:nvPicPr>
          <p:cNvPr id="6" name="Picture 2" descr="F:\CPTM END\CPTM Slides Content\responsibility-to-protect1-640x36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930" y="4038600"/>
            <a:ext cx="3212140" cy="2079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07212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4</a:t>
            </a:r>
            <a:endParaRPr lang="en-US" sz="14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99300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1003</Words>
  <Application>Microsoft Office PowerPoint</Application>
  <PresentationFormat>Bildschirmpräsentation (4:3)</PresentationFormat>
  <Paragraphs>226</Paragraphs>
  <Slides>29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29</vt:i4>
      </vt:variant>
    </vt:vector>
  </HeadingPairs>
  <TitlesOfParts>
    <vt:vector size="35" baseType="lpstr">
      <vt:lpstr>Arial</vt:lpstr>
      <vt:lpstr>Calibri</vt:lpstr>
      <vt:lpstr>Century Gothic</vt:lpstr>
      <vt:lpstr>Times New Roman</vt:lpstr>
      <vt:lpstr>Wingdings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</dc:creator>
  <cp:lastModifiedBy>Philipp Bovensiepen</cp:lastModifiedBy>
  <cp:revision>83</cp:revision>
  <dcterms:created xsi:type="dcterms:W3CDTF">2015-12-09T18:20:24Z</dcterms:created>
  <dcterms:modified xsi:type="dcterms:W3CDTF">2016-08-02T20:48:58Z</dcterms:modified>
</cp:coreProperties>
</file>