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57" r:id="rId7"/>
    <p:sldId id="285" r:id="rId8"/>
    <p:sldId id="309" r:id="rId9"/>
    <p:sldId id="300" r:id="rId10"/>
    <p:sldId id="311" r:id="rId11"/>
    <p:sldId id="302" r:id="rId12"/>
    <p:sldId id="304" r:id="rId13"/>
    <p:sldId id="312" r:id="rId14"/>
    <p:sldId id="308" r:id="rId15"/>
    <p:sldId id="313" r:id="rId16"/>
    <p:sldId id="315" r:id="rId17"/>
    <p:sldId id="316" r:id="rId18"/>
    <p:sldId id="282" r:id="rId19"/>
    <p:sldId id="280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0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2438401" y="3515104"/>
              <a:ext cx="5775542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err="1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Peacebuilding</a:t>
              </a: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 Activities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2.2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981200"/>
            <a:ext cx="7924800" cy="4572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National Security and Justice Sector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Security Sector Reform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" name="Isosceles Triangle 1"/>
          <p:cNvSpPr/>
          <p:nvPr/>
        </p:nvSpPr>
        <p:spPr>
          <a:xfrm>
            <a:off x="381000" y="838200"/>
            <a:ext cx="8458200" cy="114300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Century Gothic"/>
                <a:cs typeface="Century Gothic"/>
              </a:rPr>
              <a:t>State</a:t>
            </a:r>
            <a:endParaRPr lang="en-US" sz="28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2438400"/>
            <a:ext cx="7315200" cy="3048000"/>
            <a:chOff x="1066800" y="2819400"/>
            <a:chExt cx="7315200" cy="3048000"/>
          </a:xfrm>
        </p:grpSpPr>
        <p:sp>
          <p:nvSpPr>
            <p:cNvPr id="5" name="Rectangle 4"/>
            <p:cNvSpPr/>
            <p:nvPr/>
          </p:nvSpPr>
          <p:spPr>
            <a:xfrm>
              <a:off x="10668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Police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Border Security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432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Prisons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5814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Non-State Security Providers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4196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err="1" smtClean="0">
                  <a:solidFill>
                    <a:schemeClr val="tx1"/>
                  </a:solidFill>
                  <a:latin typeface="Century Gothic"/>
                  <a:cs typeface="Century Gothic"/>
                </a:rPr>
                <a:t>Defence</a:t>
              </a:r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 (DSR)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578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Civil Society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960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Parliament/Ministries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9342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Judiciary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772400" y="2819400"/>
              <a:ext cx="609600" cy="30480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8EB4E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entury Gothic"/>
                  <a:cs typeface="Century Gothic"/>
                </a:rPr>
                <a:t>Other</a:t>
              </a:r>
              <a:endParaRPr lang="en-US" sz="2000" dirty="0">
                <a:solidFill>
                  <a:schemeClr val="tx1"/>
                </a:solidFill>
                <a:latin typeface="Century Gothic"/>
                <a:cs typeface="Century Gothic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609600" y="5486400"/>
            <a:ext cx="7924800" cy="4572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entury Gothic"/>
                <a:cs typeface="Century Gothic"/>
              </a:rPr>
              <a:t>Security and Justice Needs</a:t>
            </a:r>
            <a:endParaRPr lang="en-US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5943600"/>
            <a:ext cx="8458200" cy="4572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entury Gothic"/>
                <a:cs typeface="Century Gothic"/>
              </a:rPr>
              <a:t>PEOPLE</a:t>
            </a:r>
            <a:endParaRPr lang="en-US" sz="2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9278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Security Sector Reform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47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UN PKO: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Facilitate national SSR dialogues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Develop national security policies, strategies, plans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Strengthen oversight, management, coordination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Prepare legislation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Mobilize resources, harmonize support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Education, training, institution building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Monitor and evaluate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err="1" smtClean="0">
                <a:latin typeface="Century Gothic"/>
                <a:cs typeface="Century Gothic"/>
              </a:rPr>
              <a:t>Defence</a:t>
            </a:r>
            <a:r>
              <a:rPr lang="en-US" sz="2400" dirty="0" smtClean="0">
                <a:latin typeface="Century Gothic"/>
                <a:cs typeface="Century Gothic"/>
              </a:rPr>
              <a:t> sector reform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1395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Rule of Law (ROL)-Related Activities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ROL:</a:t>
            </a:r>
            <a:r>
              <a:rPr lang="en-US" sz="2400" dirty="0" smtClean="0">
                <a:latin typeface="Century Gothic"/>
                <a:cs typeface="Century Gothic"/>
              </a:rPr>
              <a:t> Legal and political framework under which all persons and institutions, including state, are accountable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Laws are: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Publicly promulgated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Equally enforced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Independently adjudicated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Consistent with IHRL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3" descr="F:\CPTM END\CPTM Slides Content\national partners justi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105400"/>
            <a:ext cx="1925590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F:\CPTM END\CPTM Slides Content\7606127686_9338ad55bb_k-1180x78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066" y="5105399"/>
            <a:ext cx="1921868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:\CPTM END\CPTM Slides Content\police partner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683" y="5105400"/>
            <a:ext cx="1922117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09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Rule of Law (ROL)-Related Activities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UN PKO: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Comprehensive plans include building police stations, court houses, prisons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Develop local capacity, human resources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Oversee rehabilitation of training </a:t>
            </a:r>
            <a:r>
              <a:rPr lang="en-US" sz="2400" dirty="0" err="1" smtClean="0">
                <a:latin typeface="Century Gothic"/>
                <a:cs typeface="Century Gothic"/>
              </a:rPr>
              <a:t>centres</a:t>
            </a:r>
            <a:r>
              <a:rPr lang="en-US" sz="2400" dirty="0" smtClean="0">
                <a:latin typeface="Century Gothic"/>
                <a:cs typeface="Century Gothic"/>
              </a:rPr>
              <a:t>, universities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3" descr="F:\CPTM END\CPTM Slides Content\national partners justi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105400"/>
            <a:ext cx="1925590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F:\CPTM END\CPTM Slides Content\7606127686_9338ad55bb_k-1180x78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066" y="5105399"/>
            <a:ext cx="1921868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:\CPTM END\CPTM Slides Content\police partner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683" y="5105400"/>
            <a:ext cx="1922117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83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Electoral Assistance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Legal, technical, logistic support to electoral laws, processes and institutions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Technical assistance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Election observation, other assessments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Organization or supervision of elections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2" name="Picture 4" descr="Elecciones en Timo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3352800" cy="223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58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Electoral Assistance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Department of Political Affairs’ (DPA) Electoral Assistance Division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Collaborates with UN PKO and UNCT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2" name="Picture 4" descr="Elecciones en Timo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3352800" cy="223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1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Support to the Restoration and Extension of State Authority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Rebuilding legitimacy and people’s confidence in state institutions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17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civilaffairs_pan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3657602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Support to the Restoration and Extension of State Authority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Civil Affairs Officers of UN PKO: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Develop accountability, transparency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Preliminary assessments of needs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>
                <a:latin typeface="Century Gothic"/>
                <a:cs typeface="Century Gothic"/>
              </a:rPr>
              <a:t> </a:t>
            </a:r>
            <a:r>
              <a:rPr lang="en-US" sz="2400" dirty="0" smtClean="0">
                <a:latin typeface="Century Gothic"/>
                <a:cs typeface="Century Gothic"/>
              </a:rPr>
              <a:t>Monitor delivery of public services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Local civic education, sensitization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Logistical, administrative support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Capacity-building of local people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to policy, planning, decision-making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Mobilization of donor interest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18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83741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Examples of mandated tasks which are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activities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Details of </a:t>
            </a:r>
            <a:r>
              <a:rPr lang="en-US" sz="2400" dirty="0" err="1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 activities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Different roles of mission components in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activities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provide details on </a:t>
            </a:r>
            <a:r>
              <a:rPr lang="en-US" sz="2400" dirty="0" err="1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 activities which are mandated to UN peacekeeping operations by the Security Council.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Peacekeeping missions are temporary</a:t>
            </a:r>
            <a:endParaRPr lang="en-US" sz="2400" dirty="0" smtClean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Peacekeeping personnel are early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peacebuilders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List examples of mandated tasks which are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activities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Describe </a:t>
            </a:r>
            <a:r>
              <a:rPr lang="en-US" sz="2400" dirty="0" err="1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 activities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Identify different roles of mission components in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activities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4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Overview of </a:t>
            </a:r>
            <a:r>
              <a:rPr lang="en-US" sz="2400" dirty="0" err="1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Activities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Mine Action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Disarmament, Demobilization and Reintegration of Ex-Combatants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Security Sector Reform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Rule of Law-Related Activities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Electoral Assistance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Support to the Restoration and Extension of State Authority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Overview of </a:t>
            </a:r>
            <a:r>
              <a:rPr lang="en-US" sz="2800" b="1" dirty="0" err="1" smtClean="0">
                <a:solidFill>
                  <a:srgbClr val="002060"/>
                </a:solidFill>
                <a:latin typeface="Century Gothic"/>
                <a:cs typeface="Century Gothic"/>
              </a:rPr>
              <a:t>Peacebuilding</a:t>
            </a: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 Activities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7724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Mine Action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Disarmament, Demobilization and Reintegration (DDR)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Security Sector Reform (SSR)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Rule of Law (ROL)-related </a:t>
            </a:r>
            <a:r>
              <a:rPr lang="en-US" sz="2400" dirty="0" smtClean="0">
                <a:latin typeface="Century Gothic"/>
                <a:cs typeface="Century Gothic"/>
              </a:rPr>
              <a:t>activities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GB" sz="2400" dirty="0" smtClean="0">
                <a:latin typeface="Century Gothic"/>
                <a:cs typeface="Century Gothic"/>
              </a:rPr>
              <a:t>Human </a:t>
            </a:r>
            <a:r>
              <a:rPr lang="en-GB" sz="2400" dirty="0">
                <a:latin typeface="Century Gothic"/>
                <a:cs typeface="Century Gothic"/>
              </a:rPr>
              <a:t>rights – protection and promotion 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Electoral </a:t>
            </a:r>
            <a:r>
              <a:rPr lang="en-US" sz="2400" dirty="0" smtClean="0">
                <a:latin typeface="Century Gothic"/>
                <a:cs typeface="Century Gothic"/>
              </a:rPr>
              <a:t>assistance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to the restoration and extension of state authority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Mine Action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To reduce the threat and impact of landmines and explosive remnants of war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Five pillars: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Century Gothic"/>
                <a:cs typeface="Century Gothic"/>
              </a:rPr>
              <a:t>Clearance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Century Gothic"/>
                <a:cs typeface="Century Gothic"/>
              </a:rPr>
              <a:t>Risk education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Century Gothic"/>
                <a:cs typeface="Century Gothic"/>
              </a:rPr>
              <a:t>Victim assistance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Century Gothic"/>
                <a:cs typeface="Century Gothic"/>
              </a:rPr>
              <a:t>Stockpile destruction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latin typeface="Century Gothic"/>
                <a:cs typeface="Century Gothic"/>
              </a:rPr>
              <a:t>Advocacy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F:\CPTM END\CPTM Slides Content\m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91000"/>
            <a:ext cx="309849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1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Mine Action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United Nations Mine Action Service (UNMAS)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peacekeeping operations (PKOs) integrate mine action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4" descr="http://www.mineaction.org/sites/default/files/UNMAS_square_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267200"/>
            <a:ext cx="2057398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18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Disarmament, Demobilization and Reintegration (DDR)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UN PKO contributes to UN system efforts: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Enable development of national DDR </a:t>
            </a:r>
            <a:r>
              <a:rPr lang="en-US" sz="2400" dirty="0" err="1" smtClean="0">
                <a:latin typeface="Century Gothic"/>
                <a:cs typeface="Century Gothic"/>
              </a:rPr>
              <a:t>programmes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Provide technical advice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Secure disarmament and cantonment sites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Collect and destroy weapons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burundi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343400"/>
            <a:ext cx="4324523" cy="201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2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2985</TotalTime>
  <Words>644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UN</cp:lastModifiedBy>
  <cp:revision>91</cp:revision>
  <dcterms:created xsi:type="dcterms:W3CDTF">2015-12-09T18:20:24Z</dcterms:created>
  <dcterms:modified xsi:type="dcterms:W3CDTF">2016-08-01T13:03:23Z</dcterms:modified>
</cp:coreProperties>
</file>