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96" r:id="rId1"/>
  </p:sldMasterIdLst>
  <p:notesMasterIdLst>
    <p:notesMasterId r:id="rId23"/>
  </p:notesMasterIdLst>
  <p:handoutMasterIdLst>
    <p:handoutMasterId r:id="rId24"/>
  </p:handoutMasterIdLst>
  <p:sldIdLst>
    <p:sldId id="256" r:id="rId2"/>
    <p:sldId id="259" r:id="rId3"/>
    <p:sldId id="260" r:id="rId4"/>
    <p:sldId id="261" r:id="rId5"/>
    <p:sldId id="262" r:id="rId6"/>
    <p:sldId id="257" r:id="rId7"/>
    <p:sldId id="283" r:id="rId8"/>
    <p:sldId id="263" r:id="rId9"/>
    <p:sldId id="284" r:id="rId10"/>
    <p:sldId id="285" r:id="rId11"/>
    <p:sldId id="286" r:id="rId12"/>
    <p:sldId id="287" r:id="rId13"/>
    <p:sldId id="288" r:id="rId14"/>
    <p:sldId id="289" r:id="rId15"/>
    <p:sldId id="291" r:id="rId16"/>
    <p:sldId id="292" r:id="rId17"/>
    <p:sldId id="293" r:id="rId18"/>
    <p:sldId id="295" r:id="rId19"/>
    <p:sldId id="282" r:id="rId20"/>
    <p:sldId id="280" r:id="rId21"/>
    <p:sldId id="279" r:id="rId2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D9C36"/>
    <a:srgbClr val="DCE6F2"/>
    <a:srgbClr val="8EB4E3"/>
    <a:srgbClr val="002060"/>
    <a:srgbClr val="00201F"/>
    <a:srgbClr val="00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957" y="39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99CC0FC-2BDE-084B-852C-86E1AEAD3E77}" type="datetimeFigureOut">
              <a:rPr lang="en-US" smtClean="0"/>
              <a:t>8/2/2016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3AC4F9-24D2-0145-B7DA-012D79642C0B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105306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99810E5-B9E1-7E45-A0FB-1A55435B13DB}" type="datetimeFigureOut">
              <a:rPr lang="en-US" smtClean="0"/>
              <a:t>8/2/2016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642A593-4382-9548-BCBC-9AFA9F58022B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338981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24B31-ACE0-F547-8C2A-5E53FD9CD1DC}" type="datetime1">
              <a:rPr lang="en-US" smtClean="0"/>
              <a:t>8/2/2016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61161-F363-4909-B3BA-F2D719A844EB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65802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2FE951-9F77-0E47-911C-86FD149859FA}" type="datetime1">
              <a:rPr lang="en-US" smtClean="0"/>
              <a:t>8/2/2016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61161-F363-4909-B3BA-F2D719A844EB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96364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691BD-A017-2F4A-8C9F-18B6D335A2E7}" type="datetime1">
              <a:rPr lang="en-US" smtClean="0"/>
              <a:t>8/2/2016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61161-F363-4909-B3BA-F2D719A844EB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04445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69FE6-3256-724F-A287-3742D15497A5}" type="datetime1">
              <a:rPr lang="en-US" smtClean="0"/>
              <a:t>8/2/2016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61161-F363-4909-B3BA-F2D719A844EB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43772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7DDDE-7C8D-4B40-B70F-4C9D569D2491}" type="datetime1">
              <a:rPr lang="en-US" smtClean="0"/>
              <a:t>8/2/2016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61161-F363-4909-B3BA-F2D719A844EB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45237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F4C7B3-C942-824B-A87A-343F2FEC0D13}" type="datetime1">
              <a:rPr lang="en-US" smtClean="0"/>
              <a:t>8/2/2016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61161-F363-4909-B3BA-F2D719A844EB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13196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4D73BB-F4AE-0B41-A7ED-9113B6047745}" type="datetime1">
              <a:rPr lang="en-US" smtClean="0"/>
              <a:t>8/2/2016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61161-F363-4909-B3BA-F2D719A844EB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38484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9E4255-F5BE-0445-B1B0-8FD43F2E8489}" type="datetime1">
              <a:rPr lang="en-US" smtClean="0"/>
              <a:t>8/2/2016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61161-F363-4909-B3BA-F2D719A844EB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30270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E493B2-68D1-BC45-A179-00E32D0B48E3}" type="datetime1">
              <a:rPr lang="en-US" smtClean="0"/>
              <a:t>8/2/2016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61161-F363-4909-B3BA-F2D719A844EB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23486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C83F7A-29E4-F045-AC12-411FDACB4997}" type="datetime1">
              <a:rPr lang="en-US" smtClean="0"/>
              <a:t>8/2/2016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61161-F363-4909-B3BA-F2D719A844EB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20291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9B594-1210-B948-8D31-3B544F5D6C5B}" type="datetime1">
              <a:rPr lang="en-US" smtClean="0"/>
              <a:t>8/2/2016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61161-F363-4909-B3BA-F2D719A844EB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92881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0D2E31-5621-F547-819F-82E55C0B7381}" type="datetime1">
              <a:rPr lang="en-US" smtClean="0"/>
              <a:t>8/2/2016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261161-F363-4909-B3BA-F2D719A844EB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5416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png"/><Relationship Id="rId4" Type="http://schemas.openxmlformats.org/officeDocument/2006/relationships/image" Target="../media/image6.jpe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990600" y="2667000"/>
            <a:ext cx="7223343" cy="1977390"/>
            <a:chOff x="990600" y="2142669"/>
            <a:chExt cx="7223343" cy="1977390"/>
          </a:xfrm>
        </p:grpSpPr>
        <p:sp>
          <p:nvSpPr>
            <p:cNvPr id="5" name="Rectangle 4"/>
            <p:cNvSpPr/>
            <p:nvPr/>
          </p:nvSpPr>
          <p:spPr>
            <a:xfrm>
              <a:off x="990600" y="2142669"/>
              <a:ext cx="7223342" cy="1977390"/>
            </a:xfrm>
            <a:prstGeom prst="rect">
              <a:avLst/>
            </a:prstGeom>
          </p:spPr>
        </p:sp>
        <p:sp>
          <p:nvSpPr>
            <p:cNvPr id="6" name="Text Box 6"/>
            <p:cNvSpPr txBox="1"/>
            <p:nvPr/>
          </p:nvSpPr>
          <p:spPr>
            <a:xfrm>
              <a:off x="2438401" y="3515104"/>
              <a:ext cx="5775542" cy="604955"/>
            </a:xfrm>
            <a:prstGeom prst="rect">
              <a:avLst/>
            </a:prstGeom>
            <a:noFill/>
            <a:ln w="6350">
              <a:noFill/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r">
                <a:lnSpc>
                  <a:spcPct val="115000"/>
                </a:lnSpc>
                <a:spcBef>
                  <a:spcPts val="0"/>
                </a:spcBef>
                <a:spcAft>
                  <a:spcPts val="1000"/>
                </a:spcAft>
              </a:pPr>
              <a:r>
                <a:rPr lang="en-US" sz="2800" dirty="0" smtClean="0">
                  <a:solidFill>
                    <a:srgbClr val="73802D"/>
                  </a:solidFill>
                  <a:effectLst/>
                  <a:latin typeface="Century Gothic"/>
                  <a:ea typeface="Calibri"/>
                  <a:cs typeface="Century Gothic"/>
                </a:rPr>
                <a:t>Protection of Human Rights</a:t>
              </a:r>
              <a:endParaRPr lang="en-US" sz="2800" dirty="0">
                <a:effectLst/>
                <a:latin typeface="Century Gothic"/>
                <a:ea typeface="Calibri"/>
                <a:cs typeface="Century Gothic"/>
              </a:endParaRPr>
            </a:p>
          </p:txBody>
        </p:sp>
        <p:sp>
          <p:nvSpPr>
            <p:cNvPr id="7" name="Text Box 7"/>
            <p:cNvSpPr txBox="1"/>
            <p:nvPr/>
          </p:nvSpPr>
          <p:spPr>
            <a:xfrm>
              <a:off x="1081009" y="2269077"/>
              <a:ext cx="2527753" cy="1309231"/>
            </a:xfrm>
            <a:prstGeom prst="rect">
              <a:avLst/>
            </a:prstGeom>
            <a:noFill/>
            <a:ln w="6350">
              <a:noFill/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15000"/>
                </a:lnSpc>
                <a:spcBef>
                  <a:spcPts val="0"/>
                </a:spcBef>
                <a:spcAft>
                  <a:spcPts val="1000"/>
                </a:spcAft>
              </a:pPr>
              <a:r>
                <a:rPr lang="en-US" sz="7200" spc="300" dirty="0" smtClean="0">
                  <a:solidFill>
                    <a:srgbClr val="002060"/>
                  </a:solidFill>
                  <a:latin typeface="Century Gothic"/>
                  <a:ea typeface="Calibri"/>
                  <a:cs typeface="Century Gothic"/>
                </a:rPr>
                <a:t>2.3</a:t>
              </a:r>
              <a:endParaRPr lang="en-US" sz="1100" spc="300" dirty="0">
                <a:effectLst/>
                <a:latin typeface="Century Gothic"/>
                <a:ea typeface="Calibri"/>
                <a:cs typeface="Century Gothic"/>
              </a:endParaRPr>
            </a:p>
          </p:txBody>
        </p:sp>
        <p:sp>
          <p:nvSpPr>
            <p:cNvPr id="8" name="Text Box 8"/>
            <p:cNvSpPr txBox="1"/>
            <p:nvPr/>
          </p:nvSpPr>
          <p:spPr>
            <a:xfrm>
              <a:off x="1219200" y="2142669"/>
              <a:ext cx="2112948" cy="478546"/>
            </a:xfrm>
            <a:prstGeom prst="rect">
              <a:avLst/>
            </a:prstGeom>
            <a:noFill/>
            <a:ln w="6350">
              <a:noFill/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15000"/>
                </a:lnSpc>
                <a:spcBef>
                  <a:spcPts val="0"/>
                </a:spcBef>
                <a:spcAft>
                  <a:spcPts val="1000"/>
                </a:spcAft>
              </a:pPr>
              <a:r>
                <a:rPr lang="en-US" sz="2400" spc="1000" dirty="0">
                  <a:solidFill>
                    <a:srgbClr val="ADC5F1"/>
                  </a:solidFill>
                  <a:effectLst/>
                  <a:latin typeface="Century Gothic"/>
                  <a:ea typeface="Calibri"/>
                  <a:cs typeface="Century Gothic"/>
                </a:rPr>
                <a:t>Lesson</a:t>
              </a:r>
              <a:endParaRPr lang="en-US" sz="2400" dirty="0">
                <a:effectLst/>
                <a:latin typeface="Century Gothic"/>
                <a:ea typeface="Calibri"/>
                <a:cs typeface="Century Gothic"/>
              </a:endParaRPr>
            </a:p>
          </p:txBody>
        </p:sp>
        <p:cxnSp>
          <p:nvCxnSpPr>
            <p:cNvPr id="9" name="Straight Connector 8"/>
            <p:cNvCxnSpPr/>
            <p:nvPr/>
          </p:nvCxnSpPr>
          <p:spPr>
            <a:xfrm>
              <a:off x="1189242" y="3506075"/>
              <a:ext cx="6907321" cy="0"/>
            </a:xfrm>
            <a:prstGeom prst="line">
              <a:avLst/>
            </a:prstGeom>
            <a:ln>
              <a:gradFill>
                <a:gsLst>
                  <a:gs pos="0">
                    <a:schemeClr val="bg1"/>
                  </a:gs>
                  <a:gs pos="56000">
                    <a:schemeClr val="accent1">
                      <a:tint val="44500"/>
                      <a:satMod val="160000"/>
                    </a:schemeClr>
                  </a:gs>
                  <a:gs pos="100000">
                    <a:srgbClr val="ADC5F1"/>
                  </a:gs>
                </a:gsLst>
                <a:lin ang="5400000" scaled="0"/>
              </a:gra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pic>
          <p:nvPicPr>
            <p:cNvPr id="10" name="Picture 9"/>
            <p:cNvPicPr/>
            <p:nvPr/>
          </p:nvPicPr>
          <p:blipFill>
            <a:blip r:embed="rId2" cstate="print">
              <a:duotone>
                <a:schemeClr val="bg2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913740" y="2410132"/>
              <a:ext cx="1138778" cy="967181"/>
            </a:xfrm>
            <a:prstGeom prst="rect">
              <a:avLst/>
            </a:prstGeom>
          </p:spPr>
        </p:pic>
      </p:grpSp>
      <p:sp>
        <p:nvSpPr>
          <p:cNvPr id="11" name="Text Box 8"/>
          <p:cNvSpPr txBox="1"/>
          <p:nvPr/>
        </p:nvSpPr>
        <p:spPr>
          <a:xfrm>
            <a:off x="1112028" y="1143000"/>
            <a:ext cx="7422372" cy="762000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2000" spc="300" dirty="0" smtClean="0">
                <a:solidFill>
                  <a:srgbClr val="ADC5F1"/>
                </a:solidFill>
                <a:effectLst/>
                <a:latin typeface="Century Gothic"/>
                <a:ea typeface="Calibri"/>
                <a:cs typeface="Century Gothic"/>
              </a:rPr>
              <a:t>Module 2: Mandated Tasks of United Nations Peacekeeping Operations</a:t>
            </a:r>
            <a:endParaRPr lang="en-US" sz="1100" spc="300" dirty="0">
              <a:effectLst/>
              <a:latin typeface="Century Gothic"/>
              <a:ea typeface="Calibri"/>
              <a:cs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21277483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57200" y="304800"/>
            <a:ext cx="8229600" cy="990600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marL="176213" algn="ctr">
              <a:spcAft>
                <a:spcPts val="600"/>
              </a:spcAft>
            </a:pPr>
            <a:r>
              <a:rPr lang="en-US" sz="2800" b="1" dirty="0" smtClean="0">
                <a:solidFill>
                  <a:srgbClr val="002060"/>
                </a:solidFill>
                <a:latin typeface="Century Gothic"/>
                <a:cs typeface="Century Gothic"/>
              </a:rPr>
              <a:t>UN Leads in Human Rights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14400" y="1671935"/>
            <a:ext cx="7391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Aft>
                <a:spcPts val="600"/>
              </a:spcAft>
              <a:buFont typeface="Wingdings" charset="2"/>
              <a:buChar char="§"/>
            </a:pPr>
            <a:r>
              <a:rPr lang="en-US" sz="2400" dirty="0" smtClean="0">
                <a:latin typeface="Century Gothic"/>
                <a:cs typeface="Century Gothic"/>
              </a:rPr>
              <a:t>Office of the High Commissioner for Human Rights (OHCHR)</a:t>
            </a:r>
          </a:p>
        </p:txBody>
      </p:sp>
      <p:pic>
        <p:nvPicPr>
          <p:cNvPr id="13" name="Picture 12"/>
          <p:cNvPicPr/>
          <p:nvPr/>
        </p:nvPicPr>
        <p:blipFill>
          <a:blip r:embed="rId2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338" y="76200"/>
            <a:ext cx="600462" cy="509981"/>
          </a:xfrm>
          <a:prstGeom prst="rect">
            <a:avLst/>
          </a:prstGeom>
        </p:spPr>
      </p:pic>
      <p:sp>
        <p:nvSpPr>
          <p:cNvPr id="11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416675"/>
            <a:ext cx="2133600" cy="288925"/>
          </a:xfrm>
        </p:spPr>
        <p:txBody>
          <a:bodyPr/>
          <a:lstStyle/>
          <a:p>
            <a:r>
              <a:rPr lang="en-US" sz="1400" dirty="0" smtClean="0">
                <a:latin typeface="Century Gothic"/>
                <a:cs typeface="Century Gothic"/>
              </a:rPr>
              <a:t>5</a:t>
            </a:r>
            <a:endParaRPr lang="en-US" sz="1400" dirty="0">
              <a:latin typeface="Century Gothic"/>
              <a:cs typeface="Century Gothic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133600" y="6416675"/>
            <a:ext cx="4876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Century Gothic"/>
                <a:cs typeface="Century Gothic"/>
              </a:rPr>
              <a:t>UN Core Pre-Deployment Training Materials 2016</a:t>
            </a:r>
          </a:p>
        </p:txBody>
      </p:sp>
      <p:pic>
        <p:nvPicPr>
          <p:cNvPr id="7" name="Picture 2" descr="http://humanrightshouse.org/files/thumbnails/9000-20110607010644-350x350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21844" y="2895600"/>
            <a:ext cx="2500313" cy="33337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841018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57200" y="304800"/>
            <a:ext cx="8229600" cy="990600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marL="176213" algn="ctr">
              <a:spcAft>
                <a:spcPts val="600"/>
              </a:spcAft>
            </a:pPr>
            <a:r>
              <a:rPr lang="en-US" sz="2800" b="1" dirty="0" smtClean="0">
                <a:solidFill>
                  <a:srgbClr val="002060"/>
                </a:solidFill>
                <a:latin typeface="Century Gothic"/>
                <a:cs typeface="Century Gothic"/>
              </a:rPr>
              <a:t>Legal Framework </a:t>
            </a:r>
            <a:r>
              <a:rPr lang="en-US" sz="2800" dirty="0">
                <a:solidFill>
                  <a:srgbClr val="002060"/>
                </a:solidFill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for promotion and protection of Human Rights in </a:t>
            </a:r>
            <a:r>
              <a:rPr lang="en-US" sz="2800" dirty="0" smtClean="0">
                <a:solidFill>
                  <a:srgbClr val="002060"/>
                </a:solidFill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 PKO</a:t>
            </a:r>
            <a:endParaRPr lang="en-US" sz="2800" b="1" dirty="0" smtClean="0">
              <a:solidFill>
                <a:srgbClr val="002060"/>
              </a:solidFill>
              <a:latin typeface="Century Gothic"/>
              <a:cs typeface="Century Gothic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14400" y="1671935"/>
            <a:ext cx="7391400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Aft>
                <a:spcPts val="600"/>
              </a:spcAft>
              <a:buFont typeface="Wingdings" charset="2"/>
              <a:buChar char="§"/>
            </a:pPr>
            <a:r>
              <a:rPr lang="en-US" sz="2400" dirty="0" smtClean="0">
                <a:latin typeface="Century Gothic"/>
                <a:cs typeface="Century Gothic"/>
              </a:rPr>
              <a:t>UN Charter</a:t>
            </a:r>
          </a:p>
          <a:p>
            <a:pPr marL="342900" indent="-342900">
              <a:spcAft>
                <a:spcPts val="600"/>
              </a:spcAft>
              <a:buFont typeface="Wingdings" charset="2"/>
              <a:buChar char="§"/>
            </a:pPr>
            <a:r>
              <a:rPr lang="en-US" sz="2400" dirty="0" smtClean="0">
                <a:latin typeface="Century Gothic"/>
                <a:cs typeface="Century Gothic"/>
              </a:rPr>
              <a:t>The International Human Rights Law</a:t>
            </a:r>
          </a:p>
          <a:p>
            <a:pPr marL="342900" indent="-342900">
              <a:spcAft>
                <a:spcPts val="600"/>
              </a:spcAft>
              <a:buFont typeface="Wingdings" charset="2"/>
              <a:buChar char="§"/>
            </a:pPr>
            <a:r>
              <a:rPr lang="en-US" sz="2400" dirty="0" smtClean="0">
                <a:latin typeface="Century Gothic"/>
                <a:cs typeface="Century Gothic"/>
              </a:rPr>
              <a:t>Security Council resolutions </a:t>
            </a:r>
          </a:p>
        </p:txBody>
      </p:sp>
      <p:pic>
        <p:nvPicPr>
          <p:cNvPr id="13" name="Picture 12"/>
          <p:cNvPicPr/>
          <p:nvPr/>
        </p:nvPicPr>
        <p:blipFill>
          <a:blip r:embed="rId2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338" y="76200"/>
            <a:ext cx="600462" cy="509981"/>
          </a:xfrm>
          <a:prstGeom prst="rect">
            <a:avLst/>
          </a:prstGeom>
        </p:spPr>
      </p:pic>
      <p:sp>
        <p:nvSpPr>
          <p:cNvPr id="11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416675"/>
            <a:ext cx="2133600" cy="288925"/>
          </a:xfrm>
        </p:spPr>
        <p:txBody>
          <a:bodyPr/>
          <a:lstStyle/>
          <a:p>
            <a:r>
              <a:rPr lang="en-US" sz="1400" dirty="0" smtClean="0">
                <a:latin typeface="Century Gothic"/>
                <a:cs typeface="Century Gothic"/>
              </a:rPr>
              <a:t>6</a:t>
            </a:r>
            <a:endParaRPr lang="en-US" sz="1400" dirty="0">
              <a:latin typeface="Century Gothic"/>
              <a:cs typeface="Century Gothic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133600" y="6416675"/>
            <a:ext cx="4876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Century Gothic"/>
                <a:cs typeface="Century Gothic"/>
              </a:rPr>
              <a:t>UN Core Pre-Deployment Training Materials 2016</a:t>
            </a:r>
          </a:p>
        </p:txBody>
      </p:sp>
      <p:pic>
        <p:nvPicPr>
          <p:cNvPr id="8" name="Picture 2" descr="F:\CPTM END\CPTM Slides Content\UN Charter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17273" y="4099561"/>
            <a:ext cx="1364127" cy="1920239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2" descr="F:\CPTM END\CPTM Slides Content\UDHR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82909" y="4099561"/>
            <a:ext cx="1378183" cy="1914143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7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38800" y="4099561"/>
            <a:ext cx="1327045" cy="1917152"/>
          </a:xfrm>
          <a:prstGeom prst="rect">
            <a:avLst/>
          </a:prstGeom>
          <a:noFill/>
          <a:ln w="9525">
            <a:solidFill>
              <a:schemeClr val="tx1">
                <a:alpha val="81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96392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57200" y="304800"/>
            <a:ext cx="8229600" cy="990600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marL="176213" algn="ctr">
              <a:spcAft>
                <a:spcPts val="600"/>
              </a:spcAft>
            </a:pPr>
            <a:r>
              <a:rPr lang="en-US" sz="2800" b="1" dirty="0" smtClean="0">
                <a:solidFill>
                  <a:srgbClr val="002060"/>
                </a:solidFill>
                <a:latin typeface="Century Gothic"/>
                <a:cs typeface="Century Gothic"/>
              </a:rPr>
              <a:t>UN Policies on Human Rights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14400" y="1671935"/>
            <a:ext cx="7391400" cy="32778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Aft>
                <a:spcPts val="600"/>
              </a:spcAft>
              <a:buFont typeface="Wingdings" charset="2"/>
              <a:buChar char="§"/>
            </a:pPr>
            <a:r>
              <a:rPr lang="en-US" sz="2400" dirty="0" smtClean="0">
                <a:latin typeface="Century Gothic"/>
                <a:cs typeface="Century Gothic"/>
              </a:rPr>
              <a:t>“Human Rights Up Front” (</a:t>
            </a:r>
            <a:r>
              <a:rPr lang="en-US" sz="2400" dirty="0" err="1" smtClean="0">
                <a:latin typeface="Century Gothic"/>
                <a:cs typeface="Century Gothic"/>
              </a:rPr>
              <a:t>HRuF</a:t>
            </a:r>
            <a:r>
              <a:rPr lang="en-US" sz="2400" dirty="0" smtClean="0">
                <a:latin typeface="Century Gothic"/>
                <a:cs typeface="Century Gothic"/>
              </a:rPr>
              <a:t>) Initiative (2012)</a:t>
            </a:r>
          </a:p>
          <a:p>
            <a:pPr marL="342900" indent="-342900">
              <a:spcAft>
                <a:spcPts val="600"/>
              </a:spcAft>
              <a:buFont typeface="Wingdings" charset="2"/>
              <a:buChar char="§"/>
            </a:pPr>
            <a:r>
              <a:rPr lang="en-US" sz="2400" dirty="0" smtClean="0">
                <a:latin typeface="Century Gothic"/>
                <a:cs typeface="Century Gothic"/>
              </a:rPr>
              <a:t>UN Policy on Human Rights in UN Peace Operations &amp; Political Missions (2011)</a:t>
            </a:r>
          </a:p>
          <a:p>
            <a:pPr marL="342900" indent="-342900">
              <a:spcAft>
                <a:spcPts val="600"/>
              </a:spcAft>
              <a:buFont typeface="Wingdings" charset="2"/>
              <a:buChar char="§"/>
            </a:pPr>
            <a:r>
              <a:rPr lang="en-US" sz="2400" dirty="0" smtClean="0">
                <a:latin typeface="Century Gothic"/>
                <a:cs typeface="Century Gothic"/>
              </a:rPr>
              <a:t>UN Policy on Human Rights Screening of UN Personnel (2012)</a:t>
            </a:r>
          </a:p>
          <a:p>
            <a:pPr marL="342900" indent="-342900">
              <a:spcAft>
                <a:spcPts val="600"/>
              </a:spcAft>
              <a:buFont typeface="Wingdings" charset="2"/>
              <a:buChar char="§"/>
            </a:pPr>
            <a:r>
              <a:rPr lang="en-US" sz="2400" dirty="0" smtClean="0">
                <a:latin typeface="Century Gothic"/>
                <a:cs typeface="Century Gothic"/>
              </a:rPr>
              <a:t>Human Rights Due Diligence Policy on UN Support to Non-UN Security Forces (2011)</a:t>
            </a:r>
          </a:p>
        </p:txBody>
      </p:sp>
      <p:pic>
        <p:nvPicPr>
          <p:cNvPr id="13" name="Picture 12"/>
          <p:cNvPicPr/>
          <p:nvPr/>
        </p:nvPicPr>
        <p:blipFill>
          <a:blip r:embed="rId2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338" y="76200"/>
            <a:ext cx="600462" cy="509981"/>
          </a:xfrm>
          <a:prstGeom prst="rect">
            <a:avLst/>
          </a:prstGeom>
        </p:spPr>
      </p:pic>
      <p:sp>
        <p:nvSpPr>
          <p:cNvPr id="11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416675"/>
            <a:ext cx="2133600" cy="288925"/>
          </a:xfrm>
        </p:spPr>
        <p:txBody>
          <a:bodyPr/>
          <a:lstStyle/>
          <a:p>
            <a:r>
              <a:rPr lang="en-US" sz="1400" dirty="0" smtClean="0">
                <a:latin typeface="Century Gothic"/>
                <a:cs typeface="Century Gothic"/>
              </a:rPr>
              <a:t>7</a:t>
            </a:r>
            <a:endParaRPr lang="en-US" sz="1400" dirty="0">
              <a:latin typeface="Century Gothic"/>
              <a:cs typeface="Century Gothic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133600" y="6416675"/>
            <a:ext cx="4876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Century Gothic"/>
                <a:cs typeface="Century Gothic"/>
              </a:rPr>
              <a:t>UN Core Pre-Deployment Training Materials 2016</a:t>
            </a:r>
          </a:p>
        </p:txBody>
      </p:sp>
    </p:spTree>
    <p:extLst>
      <p:ext uri="{BB962C8B-B14F-4D97-AF65-F5344CB8AC3E}">
        <p14:creationId xmlns:p14="http://schemas.microsoft.com/office/powerpoint/2010/main" val="37399859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57200" y="304800"/>
            <a:ext cx="8229600" cy="990600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marL="176213" algn="ctr">
              <a:spcAft>
                <a:spcPts val="600"/>
              </a:spcAft>
            </a:pPr>
            <a:r>
              <a:rPr lang="en-US" sz="2800" b="1" dirty="0" smtClean="0">
                <a:solidFill>
                  <a:srgbClr val="002060"/>
                </a:solidFill>
                <a:latin typeface="Century Gothic"/>
                <a:cs typeface="Century Gothic"/>
              </a:rPr>
              <a:t>Human Rights in UN Peacekeeping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14400" y="1671935"/>
            <a:ext cx="7391400" cy="9079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Aft>
                <a:spcPts val="600"/>
              </a:spcAft>
              <a:buFont typeface="Wingdings" charset="2"/>
              <a:buChar char="§"/>
            </a:pPr>
            <a:r>
              <a:rPr lang="en-US" sz="2400" dirty="0" smtClean="0">
                <a:latin typeface="Century Gothic"/>
                <a:cs typeface="Century Gothic"/>
              </a:rPr>
              <a:t>Integrate into every day work</a:t>
            </a:r>
          </a:p>
          <a:p>
            <a:pPr marL="342900" indent="-342900">
              <a:spcAft>
                <a:spcPts val="600"/>
              </a:spcAft>
              <a:buFont typeface="Wingdings" charset="2"/>
              <a:buChar char="§"/>
            </a:pPr>
            <a:r>
              <a:rPr lang="en-US" sz="2400" dirty="0" smtClean="0">
                <a:latin typeface="Century Gothic"/>
                <a:cs typeface="Century Gothic"/>
              </a:rPr>
              <a:t>Support national capacity</a:t>
            </a:r>
          </a:p>
        </p:txBody>
      </p:sp>
      <p:pic>
        <p:nvPicPr>
          <p:cNvPr id="13" name="Picture 12"/>
          <p:cNvPicPr/>
          <p:nvPr/>
        </p:nvPicPr>
        <p:blipFill>
          <a:blip r:embed="rId2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338" y="76200"/>
            <a:ext cx="600462" cy="509981"/>
          </a:xfrm>
          <a:prstGeom prst="rect">
            <a:avLst/>
          </a:prstGeom>
        </p:spPr>
      </p:pic>
      <p:sp>
        <p:nvSpPr>
          <p:cNvPr id="11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416675"/>
            <a:ext cx="2133600" cy="288925"/>
          </a:xfrm>
        </p:spPr>
        <p:txBody>
          <a:bodyPr/>
          <a:lstStyle/>
          <a:p>
            <a:r>
              <a:rPr lang="en-US" sz="1400" dirty="0" smtClean="0">
                <a:latin typeface="Century Gothic"/>
                <a:cs typeface="Century Gothic"/>
              </a:rPr>
              <a:t>8</a:t>
            </a:r>
            <a:endParaRPr lang="en-US" sz="1400" dirty="0">
              <a:latin typeface="Century Gothic"/>
              <a:cs typeface="Century Gothic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133600" y="6416675"/>
            <a:ext cx="4876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Century Gothic"/>
                <a:cs typeface="Century Gothic"/>
              </a:rPr>
              <a:t>UN Core Pre-Deployment Training Materials 2016</a:t>
            </a:r>
          </a:p>
        </p:txBody>
      </p:sp>
    </p:spTree>
    <p:extLst>
      <p:ext uri="{BB962C8B-B14F-4D97-AF65-F5344CB8AC3E}">
        <p14:creationId xmlns:p14="http://schemas.microsoft.com/office/powerpoint/2010/main" val="32508341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57200" y="304800"/>
            <a:ext cx="8229600" cy="990600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marL="176213" algn="ctr">
              <a:spcAft>
                <a:spcPts val="600"/>
              </a:spcAft>
            </a:pPr>
            <a:r>
              <a:rPr lang="en-US" sz="2800" b="1" dirty="0" smtClean="0">
                <a:solidFill>
                  <a:srgbClr val="002060"/>
                </a:solidFill>
                <a:latin typeface="Century Gothic"/>
                <a:cs typeface="Century Gothic"/>
              </a:rPr>
              <a:t>Roles and Responsibilities</a:t>
            </a:r>
          </a:p>
        </p:txBody>
      </p:sp>
      <p:pic>
        <p:nvPicPr>
          <p:cNvPr id="13" name="Picture 12"/>
          <p:cNvPicPr/>
          <p:nvPr/>
        </p:nvPicPr>
        <p:blipFill>
          <a:blip r:embed="rId2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338" y="76200"/>
            <a:ext cx="600462" cy="509981"/>
          </a:xfrm>
          <a:prstGeom prst="rect">
            <a:avLst/>
          </a:prstGeom>
        </p:spPr>
      </p:pic>
      <p:sp>
        <p:nvSpPr>
          <p:cNvPr id="11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416675"/>
            <a:ext cx="2133600" cy="288925"/>
          </a:xfrm>
        </p:spPr>
        <p:txBody>
          <a:bodyPr/>
          <a:lstStyle/>
          <a:p>
            <a:r>
              <a:rPr lang="en-US" sz="1400" dirty="0" smtClean="0">
                <a:latin typeface="Century Gothic"/>
                <a:cs typeface="Century Gothic"/>
              </a:rPr>
              <a:t>9</a:t>
            </a:r>
            <a:endParaRPr lang="en-US" sz="1400" dirty="0">
              <a:latin typeface="Century Gothic"/>
              <a:cs typeface="Century Gothic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133600" y="6416675"/>
            <a:ext cx="4876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Century Gothic"/>
                <a:cs typeface="Century Gothic"/>
              </a:rPr>
              <a:t>UN Core Pre-Deployment Training Materials 2016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14400" y="1066800"/>
            <a:ext cx="7391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en-US" sz="2800" dirty="0" smtClean="0">
                <a:solidFill>
                  <a:srgbClr val="8D9C36"/>
                </a:solidFill>
                <a:latin typeface="Century Gothic"/>
                <a:cs typeface="Century Gothic"/>
              </a:rPr>
              <a:t>Human Rights Unit</a:t>
            </a:r>
            <a:endParaRPr lang="en-US" sz="2800" dirty="0">
              <a:solidFill>
                <a:srgbClr val="8D9C36"/>
              </a:solidFill>
              <a:latin typeface="Century Gothic"/>
              <a:cs typeface="Century Gothic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381000" y="1981200"/>
            <a:ext cx="4419600" cy="4267200"/>
          </a:xfrm>
          <a:prstGeom prst="rect">
            <a:avLst/>
          </a:prstGeom>
          <a:noFill/>
          <a:ln w="19050" cmpd="sng">
            <a:solidFill>
              <a:srgbClr val="00206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381000" y="2172593"/>
            <a:ext cx="4495800" cy="38472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spcAft>
                <a:spcPts val="3000"/>
              </a:spcAft>
              <a:buFont typeface="Wingdings" charset="2"/>
              <a:buChar char="§"/>
            </a:pPr>
            <a:r>
              <a:rPr lang="en-US" dirty="0" smtClean="0">
                <a:latin typeface="Century Gothic"/>
                <a:cs typeface="Century Gothic"/>
              </a:rPr>
              <a:t>Monitor and investigate human rights violations/abuses</a:t>
            </a:r>
          </a:p>
          <a:p>
            <a:pPr marL="285750" indent="-285750">
              <a:spcAft>
                <a:spcPts val="3000"/>
              </a:spcAft>
              <a:buFont typeface="Wingdings" charset="2"/>
              <a:buChar char="§"/>
            </a:pPr>
            <a:r>
              <a:rPr lang="en-US" dirty="0" smtClean="0">
                <a:latin typeface="Century Gothic"/>
                <a:cs typeface="Century Gothic"/>
              </a:rPr>
              <a:t>Produce internal and public reports</a:t>
            </a:r>
          </a:p>
          <a:p>
            <a:pPr marL="285750" indent="-285750">
              <a:spcAft>
                <a:spcPts val="3000"/>
              </a:spcAft>
              <a:buFont typeface="Wingdings" charset="2"/>
              <a:buChar char="§"/>
            </a:pPr>
            <a:r>
              <a:rPr lang="en-US" dirty="0" smtClean="0">
                <a:latin typeface="Century Gothic"/>
                <a:cs typeface="Century Gothic"/>
              </a:rPr>
              <a:t>Advocacy and intervention</a:t>
            </a:r>
          </a:p>
          <a:p>
            <a:pPr marL="285750" indent="-285750">
              <a:spcAft>
                <a:spcPts val="3000"/>
              </a:spcAft>
              <a:buFont typeface="Wingdings" charset="2"/>
              <a:buChar char="§"/>
            </a:pPr>
            <a:r>
              <a:rPr lang="en-US" dirty="0" smtClean="0">
                <a:latin typeface="Century Gothic"/>
                <a:cs typeface="Century Gothic"/>
              </a:rPr>
              <a:t>Strengthen national/local capacity</a:t>
            </a:r>
          </a:p>
          <a:p>
            <a:pPr marL="285750" indent="-285750">
              <a:spcAft>
                <a:spcPts val="3000"/>
              </a:spcAft>
              <a:buFont typeface="Wingdings" charset="2"/>
              <a:buChar char="§"/>
            </a:pPr>
            <a:r>
              <a:rPr lang="en-US" dirty="0" smtClean="0">
                <a:latin typeface="Century Gothic"/>
                <a:cs typeface="Century Gothic"/>
              </a:rPr>
              <a:t>Coordination and mainstreaming in PKO, UNCT and Humanitarian Country Team</a:t>
            </a:r>
            <a:endParaRPr lang="en-US" dirty="0">
              <a:latin typeface="Century Gothic"/>
              <a:cs typeface="Century Gothic"/>
            </a:endParaRPr>
          </a:p>
        </p:txBody>
      </p:sp>
      <p:sp>
        <p:nvSpPr>
          <p:cNvPr id="9" name="Right Arrow 8"/>
          <p:cNvSpPr/>
          <p:nvPr/>
        </p:nvSpPr>
        <p:spPr>
          <a:xfrm>
            <a:off x="4800600" y="2895600"/>
            <a:ext cx="1371600" cy="2819400"/>
          </a:xfrm>
          <a:prstGeom prst="rightArrow">
            <a:avLst>
              <a:gd name="adj1" fmla="val 50000"/>
              <a:gd name="adj2" fmla="val 48782"/>
            </a:avLst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4800600" y="3962400"/>
            <a:ext cx="1371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chemeClr val="bg1"/>
                </a:solidFill>
                <a:latin typeface="Century Gothic"/>
                <a:cs typeface="Century Gothic"/>
              </a:rPr>
              <a:t>Goal</a:t>
            </a:r>
            <a:endParaRPr lang="en-US" sz="2800" dirty="0">
              <a:solidFill>
                <a:schemeClr val="bg1"/>
              </a:solidFill>
              <a:latin typeface="Century Gothic"/>
              <a:cs typeface="Century Gothic"/>
            </a:endParaRPr>
          </a:p>
        </p:txBody>
      </p:sp>
      <p:sp>
        <p:nvSpPr>
          <p:cNvPr id="12" name="Rounded Rectangle 11"/>
          <p:cNvSpPr/>
          <p:nvPr/>
        </p:nvSpPr>
        <p:spPr>
          <a:xfrm>
            <a:off x="6172200" y="2895600"/>
            <a:ext cx="2590800" cy="2819400"/>
          </a:xfrm>
          <a:prstGeom prst="roundRect">
            <a:avLst/>
          </a:prstGeom>
          <a:noFill/>
          <a:ln w="19050" cmpd="sng">
            <a:solidFill>
              <a:srgbClr val="00206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dirty="0" smtClean="0">
                <a:solidFill>
                  <a:schemeClr val="tx1"/>
                </a:solidFill>
                <a:latin typeface="Century Gothic"/>
                <a:cs typeface="Century Gothic"/>
              </a:rPr>
              <a:t>Protection</a:t>
            </a:r>
          </a:p>
          <a:p>
            <a:pPr algn="ctr"/>
            <a:endParaRPr lang="en-US" sz="2200" dirty="0">
              <a:solidFill>
                <a:schemeClr val="tx1"/>
              </a:solidFill>
              <a:latin typeface="Century Gothic"/>
              <a:cs typeface="Century Gothic"/>
            </a:endParaRPr>
          </a:p>
          <a:p>
            <a:pPr algn="ctr"/>
            <a:r>
              <a:rPr lang="en-US" sz="2200" dirty="0" smtClean="0">
                <a:solidFill>
                  <a:schemeClr val="tx1"/>
                </a:solidFill>
                <a:latin typeface="Century Gothic"/>
                <a:cs typeface="Century Gothic"/>
              </a:rPr>
              <a:t>Empowerment</a:t>
            </a:r>
            <a:endParaRPr lang="en-US" sz="2200" dirty="0">
              <a:solidFill>
                <a:schemeClr val="tx1"/>
              </a:solidFill>
              <a:latin typeface="Century Gothic"/>
              <a:cs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16054671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/>
          <p:cNvPicPr/>
          <p:nvPr/>
        </p:nvPicPr>
        <p:blipFill>
          <a:blip r:embed="rId2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338" y="76200"/>
            <a:ext cx="600462" cy="509981"/>
          </a:xfrm>
          <a:prstGeom prst="rect">
            <a:avLst/>
          </a:prstGeom>
        </p:spPr>
      </p:pic>
      <p:sp>
        <p:nvSpPr>
          <p:cNvPr id="11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416675"/>
            <a:ext cx="2133600" cy="288925"/>
          </a:xfrm>
        </p:spPr>
        <p:txBody>
          <a:bodyPr/>
          <a:lstStyle/>
          <a:p>
            <a:r>
              <a:rPr lang="en-US" sz="1400" dirty="0" smtClean="0">
                <a:latin typeface="Century Gothic"/>
                <a:cs typeface="Century Gothic"/>
              </a:rPr>
              <a:t>10</a:t>
            </a:r>
            <a:endParaRPr lang="en-US" sz="1400" dirty="0">
              <a:latin typeface="Century Gothic"/>
              <a:cs typeface="Century Gothic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133600" y="6416675"/>
            <a:ext cx="4876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Century Gothic"/>
                <a:cs typeface="Century Gothic"/>
              </a:rPr>
              <a:t>UN Core Pre-Deployment Training Materials 2016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14400" y="1066800"/>
            <a:ext cx="7391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en-US" sz="2800" dirty="0" smtClean="0">
                <a:solidFill>
                  <a:srgbClr val="8D9C36"/>
                </a:solidFill>
                <a:latin typeface="Century Gothic"/>
                <a:cs typeface="Century Gothic"/>
              </a:rPr>
              <a:t>Other Units</a:t>
            </a:r>
            <a:endParaRPr lang="en-US" sz="2800" dirty="0">
              <a:solidFill>
                <a:srgbClr val="8D9C36"/>
              </a:solidFill>
              <a:latin typeface="Century Gothic"/>
              <a:cs typeface="Century Gothic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990911" y="3843655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09399582"/>
              </p:ext>
            </p:extLst>
          </p:nvPr>
        </p:nvGraphicFramePr>
        <p:xfrm>
          <a:off x="685800" y="2286000"/>
          <a:ext cx="3505200" cy="222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052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800" b="0" dirty="0" smtClean="0">
                          <a:solidFill>
                            <a:srgbClr val="000000"/>
                          </a:solidFill>
                          <a:latin typeface="Century Gothic"/>
                          <a:cs typeface="Century Gothic"/>
                        </a:rPr>
                        <a:t>Rule of Law/Judicial Affairs</a:t>
                      </a:r>
                      <a:endParaRPr lang="en-US" sz="1800" b="0" dirty="0">
                        <a:solidFill>
                          <a:srgbClr val="000000"/>
                        </a:solidFill>
                        <a:latin typeface="Century Gothic"/>
                        <a:cs typeface="Century Gothic"/>
                      </a:endParaRPr>
                    </a:p>
                  </a:txBody>
                  <a:tcPr>
                    <a:lnB w="12700" cap="flat" cmpd="sng" algn="ctr">
                      <a:solidFill>
                        <a:srgbClr val="00009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entury Gothic"/>
                          <a:cs typeface="Century Gothic"/>
                        </a:rPr>
                        <a:t>Corrections</a:t>
                      </a:r>
                      <a:endParaRPr lang="en-US" sz="1800" dirty="0">
                        <a:latin typeface="Century Gothic"/>
                        <a:cs typeface="Century Gothic"/>
                      </a:endParaRPr>
                    </a:p>
                  </a:txBody>
                  <a:tcPr>
                    <a:lnT w="12700" cap="flat" cmpd="sng" algn="ctr">
                      <a:solidFill>
                        <a:srgbClr val="00009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9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entury Gothic"/>
                          <a:cs typeface="Century Gothic"/>
                        </a:rPr>
                        <a:t>Gender</a:t>
                      </a:r>
                      <a:r>
                        <a:rPr lang="en-US" sz="1800" baseline="0" dirty="0" smtClean="0">
                          <a:latin typeface="Century Gothic"/>
                          <a:cs typeface="Century Gothic"/>
                        </a:rPr>
                        <a:t> Adviser</a:t>
                      </a:r>
                      <a:endParaRPr lang="en-US" sz="1800" dirty="0">
                        <a:latin typeface="Century Gothic"/>
                        <a:cs typeface="Century Gothic"/>
                      </a:endParaRPr>
                    </a:p>
                  </a:txBody>
                  <a:tcPr>
                    <a:lnT w="12700" cap="flat" cmpd="sng" algn="ctr">
                      <a:solidFill>
                        <a:srgbClr val="00009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9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entury Gothic"/>
                          <a:cs typeface="Century Gothic"/>
                        </a:rPr>
                        <a:t>Women Protection Adviser</a:t>
                      </a:r>
                      <a:endParaRPr lang="en-US" sz="1800" dirty="0">
                        <a:latin typeface="Century Gothic"/>
                        <a:cs typeface="Century Gothic"/>
                      </a:endParaRPr>
                    </a:p>
                  </a:txBody>
                  <a:tcPr>
                    <a:lnT w="12700" cap="flat" cmpd="sng" algn="ctr">
                      <a:solidFill>
                        <a:srgbClr val="00009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9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entury Gothic"/>
                          <a:cs typeface="Century Gothic"/>
                        </a:rPr>
                        <a:t>Child Protection</a:t>
                      </a:r>
                      <a:endParaRPr lang="en-US" sz="1800" dirty="0">
                        <a:latin typeface="Century Gothic"/>
                        <a:cs typeface="Century Gothic"/>
                      </a:endParaRPr>
                    </a:p>
                  </a:txBody>
                  <a:tcPr>
                    <a:lnT w="12700" cap="flat" cmpd="sng" algn="ctr">
                      <a:solidFill>
                        <a:srgbClr val="00009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9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entury Gothic"/>
                          <a:cs typeface="Century Gothic"/>
                        </a:rPr>
                        <a:t>Protection of Civilians</a:t>
                      </a:r>
                      <a:endParaRPr lang="en-US" sz="1800" dirty="0">
                        <a:latin typeface="Century Gothic"/>
                        <a:cs typeface="Century Gothic"/>
                      </a:endParaRPr>
                    </a:p>
                  </a:txBody>
                  <a:tcPr>
                    <a:lnT w="12700" cap="flat" cmpd="sng" algn="ctr">
                      <a:solidFill>
                        <a:srgbClr val="00009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6" name="Table 1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64604026"/>
              </p:ext>
            </p:extLst>
          </p:nvPr>
        </p:nvGraphicFramePr>
        <p:xfrm>
          <a:off x="4724400" y="2286000"/>
          <a:ext cx="3505200" cy="2595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052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800" b="0" dirty="0" smtClean="0">
                          <a:solidFill>
                            <a:srgbClr val="000000"/>
                          </a:solidFill>
                          <a:latin typeface="Century Gothic"/>
                          <a:cs typeface="Century Gothic"/>
                        </a:rPr>
                        <a:t>SSR</a:t>
                      </a:r>
                      <a:endParaRPr lang="en-US" sz="1800" b="0" dirty="0">
                        <a:solidFill>
                          <a:srgbClr val="000000"/>
                        </a:solidFill>
                        <a:latin typeface="Century Gothic"/>
                        <a:cs typeface="Century Gothic"/>
                      </a:endParaRPr>
                    </a:p>
                  </a:txBody>
                  <a:tcPr>
                    <a:lnB w="12700" cap="flat" cmpd="sng" algn="ctr">
                      <a:solidFill>
                        <a:srgbClr val="00009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entury Gothic"/>
                          <a:cs typeface="Century Gothic"/>
                        </a:rPr>
                        <a:t>Civil</a:t>
                      </a:r>
                      <a:r>
                        <a:rPr lang="en-US" sz="1800" baseline="0" dirty="0" smtClean="0">
                          <a:latin typeface="Century Gothic"/>
                          <a:cs typeface="Century Gothic"/>
                        </a:rPr>
                        <a:t> Affairs </a:t>
                      </a:r>
                      <a:endParaRPr lang="en-US" sz="1800" dirty="0">
                        <a:latin typeface="Century Gothic"/>
                        <a:cs typeface="Century Gothic"/>
                      </a:endParaRPr>
                    </a:p>
                  </a:txBody>
                  <a:tcPr>
                    <a:lnT w="12700" cap="flat" cmpd="sng" algn="ctr">
                      <a:solidFill>
                        <a:srgbClr val="00009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9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entury Gothic"/>
                          <a:cs typeface="Century Gothic"/>
                        </a:rPr>
                        <a:t>Electoral</a:t>
                      </a:r>
                      <a:endParaRPr lang="en-US" sz="1800" dirty="0">
                        <a:latin typeface="Century Gothic"/>
                        <a:cs typeface="Century Gothic"/>
                      </a:endParaRPr>
                    </a:p>
                  </a:txBody>
                  <a:tcPr>
                    <a:lnT w="12700" cap="flat" cmpd="sng" algn="ctr">
                      <a:solidFill>
                        <a:srgbClr val="00009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9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entury Gothic"/>
                          <a:cs typeface="Century Gothic"/>
                        </a:rPr>
                        <a:t>DDR</a:t>
                      </a:r>
                      <a:endParaRPr lang="en-US" sz="1800" dirty="0">
                        <a:latin typeface="Century Gothic"/>
                        <a:cs typeface="Century Gothic"/>
                      </a:endParaRPr>
                    </a:p>
                  </a:txBody>
                  <a:tcPr>
                    <a:lnT w="12700" cap="flat" cmpd="sng" algn="ctr">
                      <a:solidFill>
                        <a:srgbClr val="00009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9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entury Gothic"/>
                          <a:cs typeface="Century Gothic"/>
                        </a:rPr>
                        <a:t>Political Affairs</a:t>
                      </a:r>
                      <a:endParaRPr lang="en-US" sz="1800" dirty="0">
                        <a:latin typeface="Century Gothic"/>
                        <a:cs typeface="Century Gothic"/>
                      </a:endParaRPr>
                    </a:p>
                  </a:txBody>
                  <a:tcPr>
                    <a:lnT w="12700" cap="flat" cmpd="sng" algn="ctr">
                      <a:solidFill>
                        <a:srgbClr val="00009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9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entury Gothic"/>
                          <a:cs typeface="Century Gothic"/>
                        </a:rPr>
                        <a:t>DSRSG/RC/HC</a:t>
                      </a:r>
                      <a:endParaRPr lang="en-US" sz="1800" dirty="0">
                        <a:latin typeface="Century Gothic"/>
                        <a:cs typeface="Century Gothic"/>
                      </a:endParaRPr>
                    </a:p>
                  </a:txBody>
                  <a:tcPr>
                    <a:lnT w="12700" cap="flat" cmpd="sng" algn="ctr">
                      <a:solidFill>
                        <a:srgbClr val="00009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9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entury Gothic"/>
                          <a:cs typeface="Century Gothic"/>
                        </a:rPr>
                        <a:t>SRSG’s</a:t>
                      </a:r>
                      <a:r>
                        <a:rPr lang="en-US" sz="1800" baseline="0" dirty="0" smtClean="0">
                          <a:latin typeface="Century Gothic"/>
                          <a:cs typeface="Century Gothic"/>
                        </a:rPr>
                        <a:t> Office</a:t>
                      </a:r>
                      <a:endParaRPr lang="en-US" sz="1800" dirty="0">
                        <a:latin typeface="Century Gothic"/>
                        <a:cs typeface="Century Gothic"/>
                      </a:endParaRPr>
                    </a:p>
                  </a:txBody>
                  <a:tcPr>
                    <a:lnT w="12700" cap="flat" cmpd="sng" algn="ctr">
                      <a:solidFill>
                        <a:srgbClr val="00009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075184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/>
          <p:cNvPicPr/>
          <p:nvPr/>
        </p:nvPicPr>
        <p:blipFill>
          <a:blip r:embed="rId2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338" y="76200"/>
            <a:ext cx="600462" cy="509981"/>
          </a:xfrm>
          <a:prstGeom prst="rect">
            <a:avLst/>
          </a:prstGeom>
        </p:spPr>
      </p:pic>
      <p:sp>
        <p:nvSpPr>
          <p:cNvPr id="11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416675"/>
            <a:ext cx="2133600" cy="288925"/>
          </a:xfrm>
        </p:spPr>
        <p:txBody>
          <a:bodyPr/>
          <a:lstStyle/>
          <a:p>
            <a:r>
              <a:rPr lang="en-US" sz="1400" dirty="0">
                <a:latin typeface="Century Gothic"/>
                <a:cs typeface="Century Gothic"/>
              </a:rPr>
              <a:t>1</a:t>
            </a:r>
            <a:r>
              <a:rPr lang="en-US" sz="1400" dirty="0" smtClean="0">
                <a:latin typeface="Century Gothic"/>
                <a:cs typeface="Century Gothic"/>
              </a:rPr>
              <a:t>1</a:t>
            </a:r>
            <a:endParaRPr lang="en-US" sz="1400" dirty="0">
              <a:latin typeface="Century Gothic"/>
              <a:cs typeface="Century Gothic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133600" y="6416675"/>
            <a:ext cx="4876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Century Gothic"/>
                <a:cs typeface="Century Gothic"/>
              </a:rPr>
              <a:t>UN Core Pre-Deployment Training Materials 2016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14400" y="1066800"/>
            <a:ext cx="7391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en-US" sz="2800" dirty="0" smtClean="0">
                <a:solidFill>
                  <a:srgbClr val="8D9C36"/>
                </a:solidFill>
                <a:latin typeface="Century Gothic"/>
                <a:cs typeface="Century Gothic"/>
              </a:rPr>
              <a:t>Special Roles of Police</a:t>
            </a:r>
            <a:endParaRPr lang="en-US" sz="2800" dirty="0">
              <a:solidFill>
                <a:srgbClr val="8D9C36"/>
              </a:solidFill>
              <a:latin typeface="Century Gothic"/>
              <a:cs typeface="Century Gothic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990911" y="3538855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10" name="Right Arrow 9"/>
          <p:cNvSpPr/>
          <p:nvPr/>
        </p:nvSpPr>
        <p:spPr>
          <a:xfrm>
            <a:off x="4800600" y="2590800"/>
            <a:ext cx="1371600" cy="2819400"/>
          </a:xfrm>
          <a:prstGeom prst="rightArrow">
            <a:avLst>
              <a:gd name="adj1" fmla="val 50000"/>
              <a:gd name="adj2" fmla="val 48782"/>
            </a:avLst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ounded Rectangle 11"/>
          <p:cNvSpPr/>
          <p:nvPr/>
        </p:nvSpPr>
        <p:spPr>
          <a:xfrm>
            <a:off x="6172200" y="2590800"/>
            <a:ext cx="2590800" cy="2819400"/>
          </a:xfrm>
          <a:prstGeom prst="roundRect">
            <a:avLst/>
          </a:prstGeom>
          <a:noFill/>
          <a:ln w="19050" cmpd="sng">
            <a:solidFill>
              <a:srgbClr val="00206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dirty="0" smtClean="0">
                <a:solidFill>
                  <a:schemeClr val="tx1"/>
                </a:solidFill>
                <a:latin typeface="Century Gothic"/>
                <a:cs typeface="Century Gothic"/>
              </a:rPr>
              <a:t>Human Rights</a:t>
            </a:r>
            <a:endParaRPr lang="en-US" sz="2200" dirty="0">
              <a:solidFill>
                <a:schemeClr val="tx1"/>
              </a:solidFill>
              <a:latin typeface="Century Gothic"/>
              <a:cs typeface="Century Gothic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09600" y="2672477"/>
            <a:ext cx="4191000" cy="2585323"/>
          </a:xfrm>
          <a:prstGeom prst="rect">
            <a:avLst/>
          </a:prstGeom>
          <a:noFill/>
          <a:ln w="19050" cmpd="sng"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pPr marL="285750" indent="-285750">
              <a:spcAft>
                <a:spcPts val="3600"/>
              </a:spcAft>
              <a:buFont typeface="Wingdings" charset="2"/>
              <a:buChar char="§"/>
            </a:pPr>
            <a:r>
              <a:rPr lang="en-US" dirty="0" smtClean="0">
                <a:latin typeface="Century Gothic"/>
                <a:cs typeface="Century Gothic"/>
              </a:rPr>
              <a:t>Mentoring</a:t>
            </a:r>
          </a:p>
          <a:p>
            <a:pPr marL="285750" indent="-285750">
              <a:spcAft>
                <a:spcPts val="3600"/>
              </a:spcAft>
              <a:buFont typeface="Wingdings" charset="2"/>
              <a:buChar char="§"/>
            </a:pPr>
            <a:r>
              <a:rPr lang="en-US" dirty="0" smtClean="0">
                <a:latin typeface="Century Gothic"/>
                <a:cs typeface="Century Gothic"/>
              </a:rPr>
              <a:t>Vetting, training and advising</a:t>
            </a:r>
          </a:p>
          <a:p>
            <a:pPr marL="285750" indent="-285750">
              <a:spcAft>
                <a:spcPts val="3600"/>
              </a:spcAft>
              <a:buFont typeface="Wingdings" charset="2"/>
              <a:buChar char="§"/>
            </a:pPr>
            <a:r>
              <a:rPr lang="en-US" dirty="0" smtClean="0">
                <a:latin typeface="Century Gothic"/>
                <a:cs typeface="Century Gothic"/>
              </a:rPr>
              <a:t>Investigating</a:t>
            </a:r>
          </a:p>
          <a:p>
            <a:pPr marL="285750" indent="-285750">
              <a:spcAft>
                <a:spcPts val="3600"/>
              </a:spcAft>
              <a:buFont typeface="Wingdings" charset="2"/>
              <a:buChar char="§"/>
            </a:pPr>
            <a:r>
              <a:rPr lang="en-US" dirty="0" smtClean="0">
                <a:latin typeface="Century Gothic"/>
                <a:cs typeface="Century Gothic"/>
              </a:rPr>
              <a:t>Reporting</a:t>
            </a:r>
            <a:endParaRPr lang="en-US" dirty="0">
              <a:latin typeface="Century Gothic"/>
              <a:cs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39417317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/>
          <p:cNvPicPr/>
          <p:nvPr/>
        </p:nvPicPr>
        <p:blipFill>
          <a:blip r:embed="rId2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338" y="76200"/>
            <a:ext cx="600462" cy="509981"/>
          </a:xfrm>
          <a:prstGeom prst="rect">
            <a:avLst/>
          </a:prstGeom>
        </p:spPr>
      </p:pic>
      <p:sp>
        <p:nvSpPr>
          <p:cNvPr id="11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416675"/>
            <a:ext cx="2133600" cy="288925"/>
          </a:xfrm>
        </p:spPr>
        <p:txBody>
          <a:bodyPr/>
          <a:lstStyle/>
          <a:p>
            <a:r>
              <a:rPr lang="en-US" sz="1400" dirty="0" smtClean="0">
                <a:latin typeface="Century Gothic"/>
                <a:cs typeface="Century Gothic"/>
              </a:rPr>
              <a:t>12</a:t>
            </a:r>
            <a:endParaRPr lang="en-US" sz="1400" dirty="0">
              <a:latin typeface="Century Gothic"/>
              <a:cs typeface="Century Gothic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133600" y="6416675"/>
            <a:ext cx="4876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Century Gothic"/>
                <a:cs typeface="Century Gothic"/>
              </a:rPr>
              <a:t>UN Core Pre-Deployment Training Materials 2016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14400" y="1066800"/>
            <a:ext cx="7391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en-US" sz="2800" dirty="0" smtClean="0">
                <a:solidFill>
                  <a:srgbClr val="8D9C36"/>
                </a:solidFill>
                <a:latin typeface="Century Gothic"/>
                <a:cs typeface="Century Gothic"/>
              </a:rPr>
              <a:t>Special Roles of Military</a:t>
            </a:r>
            <a:endParaRPr lang="en-US" sz="2800" dirty="0">
              <a:solidFill>
                <a:srgbClr val="8D9C36"/>
              </a:solidFill>
              <a:latin typeface="Century Gothic"/>
              <a:cs typeface="Century Gothic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990911" y="3538855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10" name="Right Arrow 9"/>
          <p:cNvSpPr/>
          <p:nvPr/>
        </p:nvSpPr>
        <p:spPr>
          <a:xfrm>
            <a:off x="4800600" y="2590800"/>
            <a:ext cx="1371600" cy="2819400"/>
          </a:xfrm>
          <a:prstGeom prst="rightArrow">
            <a:avLst>
              <a:gd name="adj1" fmla="val 50000"/>
              <a:gd name="adj2" fmla="val 48782"/>
            </a:avLst>
          </a:prstGeom>
          <a:solidFill>
            <a:srgbClr val="8D9C36"/>
          </a:solidFill>
          <a:ln>
            <a:solidFill>
              <a:srgbClr val="8D9C3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ounded Rectangle 11"/>
          <p:cNvSpPr/>
          <p:nvPr/>
        </p:nvSpPr>
        <p:spPr>
          <a:xfrm>
            <a:off x="6172200" y="2590800"/>
            <a:ext cx="2590800" cy="2819400"/>
          </a:xfrm>
          <a:prstGeom prst="roundRect">
            <a:avLst/>
          </a:prstGeom>
          <a:noFill/>
          <a:ln w="19050" cmpd="sng">
            <a:solidFill>
              <a:srgbClr val="8D9C3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dirty="0" smtClean="0">
                <a:solidFill>
                  <a:schemeClr val="tx1"/>
                </a:solidFill>
                <a:latin typeface="Century Gothic"/>
                <a:cs typeface="Century Gothic"/>
              </a:rPr>
              <a:t>Human Rights</a:t>
            </a:r>
            <a:endParaRPr lang="en-US" sz="2200" dirty="0">
              <a:solidFill>
                <a:schemeClr val="tx1"/>
              </a:solidFill>
              <a:latin typeface="Century Gothic"/>
              <a:cs typeface="Century Gothic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09600" y="2905542"/>
            <a:ext cx="4191000" cy="2123658"/>
          </a:xfrm>
          <a:prstGeom prst="rect">
            <a:avLst/>
          </a:prstGeom>
          <a:noFill/>
          <a:ln w="19050" cmpd="sng">
            <a:solidFill>
              <a:srgbClr val="8D9C36"/>
            </a:solidFill>
          </a:ln>
        </p:spPr>
        <p:txBody>
          <a:bodyPr wrap="square" rtlCol="0">
            <a:spAutoFit/>
          </a:bodyPr>
          <a:lstStyle/>
          <a:p>
            <a:pPr marL="285750" indent="-285750">
              <a:spcAft>
                <a:spcPts val="3600"/>
              </a:spcAft>
              <a:buFont typeface="Wingdings" charset="2"/>
              <a:buChar char="§"/>
            </a:pPr>
            <a:r>
              <a:rPr lang="en-US" dirty="0" smtClean="0">
                <a:latin typeface="Century Gothic"/>
                <a:cs typeface="Century Gothic"/>
              </a:rPr>
              <a:t>Physical protection</a:t>
            </a:r>
          </a:p>
          <a:p>
            <a:pPr marL="285750" indent="-285750">
              <a:spcAft>
                <a:spcPts val="3600"/>
              </a:spcAft>
              <a:buFont typeface="Wingdings" charset="2"/>
              <a:buChar char="§"/>
            </a:pPr>
            <a:r>
              <a:rPr lang="en-US" dirty="0" smtClean="0">
                <a:latin typeface="Century Gothic"/>
                <a:cs typeface="Century Gothic"/>
              </a:rPr>
              <a:t>Human rights monitoring and reporting</a:t>
            </a:r>
          </a:p>
          <a:p>
            <a:pPr marL="285750" indent="-285750">
              <a:spcAft>
                <a:spcPts val="3600"/>
              </a:spcAft>
              <a:buFont typeface="Wingdings" charset="2"/>
              <a:buChar char="§"/>
            </a:pPr>
            <a:r>
              <a:rPr lang="en-US" dirty="0" smtClean="0">
                <a:latin typeface="Century Gothic"/>
                <a:cs typeface="Century Gothic"/>
              </a:rPr>
              <a:t>Supporting partners</a:t>
            </a:r>
            <a:endParaRPr lang="en-US" dirty="0">
              <a:latin typeface="Century Gothic"/>
              <a:cs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3337213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57200" y="304800"/>
            <a:ext cx="8229600" cy="990600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marL="176213" algn="ctr">
              <a:spcAft>
                <a:spcPts val="600"/>
              </a:spcAft>
            </a:pPr>
            <a:r>
              <a:rPr lang="en-US" sz="2800" b="1" dirty="0" smtClean="0">
                <a:solidFill>
                  <a:srgbClr val="002060"/>
                </a:solidFill>
                <a:latin typeface="Century Gothic"/>
                <a:cs typeface="Century Gothic"/>
              </a:rPr>
              <a:t>What Individual Peacekeeping </a:t>
            </a:r>
          </a:p>
          <a:p>
            <a:pPr marL="176213" algn="ctr">
              <a:spcAft>
                <a:spcPts val="600"/>
              </a:spcAft>
            </a:pPr>
            <a:r>
              <a:rPr lang="en-US" sz="2800" b="1" dirty="0" smtClean="0">
                <a:solidFill>
                  <a:srgbClr val="002060"/>
                </a:solidFill>
                <a:latin typeface="Century Gothic"/>
                <a:cs typeface="Century Gothic"/>
              </a:rPr>
              <a:t>Personnel Can Do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14400" y="1671935"/>
            <a:ext cx="7391400" cy="35855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Aft>
                <a:spcPts val="600"/>
              </a:spcAft>
              <a:buFont typeface="Wingdings" charset="2"/>
              <a:buChar char="§"/>
            </a:pPr>
            <a:r>
              <a:rPr lang="en-US" sz="2400" dirty="0" smtClean="0">
                <a:latin typeface="Century Gothic"/>
                <a:cs typeface="Century Gothic"/>
              </a:rPr>
              <a:t>Take note of facts</a:t>
            </a:r>
          </a:p>
          <a:p>
            <a:pPr marL="342900" indent="-342900">
              <a:spcAft>
                <a:spcPts val="600"/>
              </a:spcAft>
              <a:buFont typeface="Wingdings" charset="2"/>
              <a:buChar char="§"/>
            </a:pPr>
            <a:r>
              <a:rPr lang="en-US" sz="2400" dirty="0" smtClean="0">
                <a:latin typeface="Century Gothic"/>
                <a:cs typeface="Century Gothic"/>
              </a:rPr>
              <a:t>Immediately report</a:t>
            </a:r>
          </a:p>
          <a:p>
            <a:pPr marL="342900" indent="-342900">
              <a:spcAft>
                <a:spcPts val="600"/>
              </a:spcAft>
              <a:buFont typeface="Wingdings" charset="2"/>
              <a:buChar char="§"/>
            </a:pPr>
            <a:r>
              <a:rPr lang="en-US" sz="2400" dirty="0" smtClean="0">
                <a:latin typeface="Century Gothic"/>
                <a:cs typeface="Century Gothic"/>
              </a:rPr>
              <a:t>Protect sensitive information</a:t>
            </a:r>
          </a:p>
          <a:p>
            <a:pPr marL="342900" indent="-342900">
              <a:spcAft>
                <a:spcPts val="600"/>
              </a:spcAft>
              <a:buFont typeface="Wingdings" charset="2"/>
              <a:buChar char="§"/>
            </a:pPr>
            <a:r>
              <a:rPr lang="en-US" sz="2400" dirty="0" smtClean="0">
                <a:latin typeface="Century Gothic"/>
                <a:cs typeface="Century Gothic"/>
              </a:rPr>
              <a:t>Consult human rights component</a:t>
            </a:r>
          </a:p>
          <a:p>
            <a:pPr marL="342900" indent="-342900">
              <a:spcAft>
                <a:spcPts val="600"/>
              </a:spcAft>
              <a:buFont typeface="Wingdings" charset="2"/>
              <a:buChar char="§"/>
            </a:pPr>
            <a:r>
              <a:rPr lang="en-US" sz="2400" dirty="0" smtClean="0">
                <a:latin typeface="Century Gothic"/>
                <a:cs typeface="Century Gothic"/>
              </a:rPr>
              <a:t>Promote understanding – translators</a:t>
            </a:r>
          </a:p>
          <a:p>
            <a:pPr marL="342900" indent="-342900">
              <a:spcAft>
                <a:spcPts val="600"/>
              </a:spcAft>
              <a:buFont typeface="Wingdings" charset="2"/>
              <a:buChar char="§"/>
            </a:pPr>
            <a:r>
              <a:rPr lang="en-US" sz="2400" dirty="0" smtClean="0">
                <a:latin typeface="Century Gothic"/>
                <a:cs typeface="Century Gothic"/>
              </a:rPr>
              <a:t>Avoid false expectations – victims, witnesses</a:t>
            </a:r>
          </a:p>
          <a:p>
            <a:pPr marL="342900" indent="-342900">
              <a:spcAft>
                <a:spcPts val="600"/>
              </a:spcAft>
              <a:buFont typeface="Wingdings" charset="2"/>
              <a:buChar char="§"/>
            </a:pPr>
            <a:r>
              <a:rPr lang="en-US" sz="2400" dirty="0" smtClean="0">
                <a:latin typeface="Century Gothic"/>
                <a:cs typeface="Century Gothic"/>
              </a:rPr>
              <a:t>Appropriate intervention</a:t>
            </a:r>
          </a:p>
          <a:p>
            <a:pPr marL="342900" indent="-342900">
              <a:spcAft>
                <a:spcPts val="600"/>
              </a:spcAft>
              <a:buFont typeface="Wingdings" charset="2"/>
              <a:buChar char="§"/>
            </a:pPr>
            <a:r>
              <a:rPr lang="en-US" sz="2400" dirty="0" smtClean="0">
                <a:latin typeface="Century Gothic"/>
                <a:cs typeface="Century Gothic"/>
              </a:rPr>
              <a:t>Follow the situation</a:t>
            </a:r>
          </a:p>
        </p:txBody>
      </p:sp>
      <p:pic>
        <p:nvPicPr>
          <p:cNvPr id="13" name="Picture 12"/>
          <p:cNvPicPr/>
          <p:nvPr/>
        </p:nvPicPr>
        <p:blipFill>
          <a:blip r:embed="rId2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338" y="76200"/>
            <a:ext cx="600462" cy="509981"/>
          </a:xfrm>
          <a:prstGeom prst="rect">
            <a:avLst/>
          </a:prstGeom>
        </p:spPr>
      </p:pic>
      <p:sp>
        <p:nvSpPr>
          <p:cNvPr id="11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416675"/>
            <a:ext cx="2133600" cy="288925"/>
          </a:xfrm>
        </p:spPr>
        <p:txBody>
          <a:bodyPr/>
          <a:lstStyle/>
          <a:p>
            <a:r>
              <a:rPr lang="en-US" sz="1400" dirty="0" smtClean="0">
                <a:latin typeface="Century Gothic"/>
                <a:cs typeface="Century Gothic"/>
              </a:rPr>
              <a:t>14</a:t>
            </a:r>
            <a:endParaRPr lang="en-US" sz="1400" dirty="0">
              <a:latin typeface="Century Gothic"/>
              <a:cs typeface="Century Gothic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133600" y="6416675"/>
            <a:ext cx="4876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Century Gothic"/>
                <a:cs typeface="Century Gothic"/>
              </a:rPr>
              <a:t>UN Core Pre-Deployment Training Materials 2016</a:t>
            </a:r>
          </a:p>
        </p:txBody>
      </p:sp>
    </p:spTree>
    <p:extLst>
      <p:ext uri="{BB962C8B-B14F-4D97-AF65-F5344CB8AC3E}">
        <p14:creationId xmlns:p14="http://schemas.microsoft.com/office/powerpoint/2010/main" val="11874250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 Box 8"/>
          <p:cNvSpPr txBox="1"/>
          <p:nvPr/>
        </p:nvSpPr>
        <p:spPr>
          <a:xfrm>
            <a:off x="685800" y="685800"/>
            <a:ext cx="7772400" cy="5943600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US" sz="3200" b="1" dirty="0">
                <a:solidFill>
                  <a:srgbClr val="002060"/>
                </a:solidFill>
                <a:latin typeface="Century Gothic"/>
                <a:ea typeface="Calibri"/>
                <a:cs typeface="Century Gothic"/>
              </a:rPr>
              <a:t>Summary of Key Messages</a:t>
            </a:r>
            <a:endParaRPr lang="en-US" sz="3200" b="1" dirty="0">
              <a:solidFill>
                <a:srgbClr val="002060"/>
              </a:solidFill>
              <a:ea typeface="Calibri"/>
              <a:cs typeface="Times New Roman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800"/>
              </a:spcAft>
            </a:pPr>
            <a:endParaRPr lang="en-US" sz="2000" dirty="0" smtClean="0">
              <a:solidFill>
                <a:srgbClr val="002060"/>
              </a:solidFill>
              <a:latin typeface="Century Gothic"/>
              <a:ea typeface="Calibri"/>
              <a:cs typeface="Century Gothic"/>
            </a:endParaRPr>
          </a:p>
          <a:p>
            <a:pPr marL="342900" marR="0" indent="-34290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Font typeface="Wingdings" charset="2"/>
              <a:buChar char="§"/>
            </a:pPr>
            <a:r>
              <a:rPr lang="en-US" sz="2400" dirty="0" smtClean="0">
                <a:solidFill>
                  <a:srgbClr val="8D9C36"/>
                </a:solidFill>
                <a:latin typeface="Century Gothic"/>
                <a:ea typeface="Calibri"/>
                <a:cs typeface="Century Gothic"/>
              </a:rPr>
              <a:t>Human rights violations/abuses</a:t>
            </a:r>
          </a:p>
          <a:p>
            <a:pPr marL="342900" marR="0" indent="-34290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Font typeface="Wingdings" charset="2"/>
              <a:buChar char="§"/>
            </a:pPr>
            <a:r>
              <a:rPr lang="en-US" sz="2400" dirty="0" smtClean="0">
                <a:solidFill>
                  <a:srgbClr val="8D9C36"/>
                </a:solidFill>
                <a:effectLst/>
                <a:latin typeface="Century Gothic"/>
                <a:ea typeface="Calibri"/>
                <a:cs typeface="Century Gothic"/>
              </a:rPr>
              <a:t>UN policies on human rights</a:t>
            </a:r>
          </a:p>
          <a:p>
            <a:pPr marL="342900" marR="0" indent="-34290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Font typeface="Wingdings" charset="2"/>
              <a:buChar char="§"/>
            </a:pPr>
            <a:r>
              <a:rPr lang="en-US" sz="2400" dirty="0" smtClean="0">
                <a:solidFill>
                  <a:srgbClr val="8D9C36"/>
                </a:solidFill>
                <a:latin typeface="Century Gothic"/>
                <a:ea typeface="Calibri"/>
                <a:cs typeface="Century Gothic"/>
              </a:rPr>
              <a:t>Human rights-related roles in mission</a:t>
            </a:r>
          </a:p>
          <a:p>
            <a:pPr marL="342900" marR="0" indent="-34290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Font typeface="Wingdings" charset="2"/>
              <a:buChar char="§"/>
            </a:pPr>
            <a:r>
              <a:rPr lang="en-US" sz="2400" dirty="0" smtClean="0">
                <a:solidFill>
                  <a:srgbClr val="8D9C36"/>
                </a:solidFill>
                <a:effectLst/>
                <a:latin typeface="Century Gothic"/>
                <a:ea typeface="Calibri"/>
                <a:cs typeface="Century Gothic"/>
              </a:rPr>
              <a:t>Coordination role of human rights unit</a:t>
            </a:r>
          </a:p>
          <a:p>
            <a:pPr marL="342900" marR="0" indent="-34290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Font typeface="Wingdings" charset="2"/>
              <a:buChar char="§"/>
            </a:pPr>
            <a:r>
              <a:rPr lang="en-US" sz="2400" dirty="0" smtClean="0">
                <a:solidFill>
                  <a:srgbClr val="8D9C36"/>
                </a:solidFill>
                <a:latin typeface="Century Gothic"/>
                <a:ea typeface="Calibri"/>
                <a:cs typeface="Century Gothic"/>
              </a:rPr>
              <a:t>Actions to take when human rights violations/ abuses are observed</a:t>
            </a:r>
            <a:endParaRPr lang="en-US" sz="2400" dirty="0">
              <a:solidFill>
                <a:srgbClr val="8D9C36"/>
              </a:solidFill>
              <a:effectLst/>
              <a:latin typeface="Century Gothic"/>
              <a:ea typeface="Calibri"/>
              <a:cs typeface="Century Gothic"/>
            </a:endParaRPr>
          </a:p>
        </p:txBody>
      </p:sp>
      <p:pic>
        <p:nvPicPr>
          <p:cNvPr id="6" name="Picture 5"/>
          <p:cNvPicPr/>
          <p:nvPr/>
        </p:nvPicPr>
        <p:blipFill>
          <a:blip r:embed="rId2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338" y="76200"/>
            <a:ext cx="600462" cy="509981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2133600" y="6416675"/>
            <a:ext cx="4876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Century Gothic"/>
                <a:cs typeface="Century Gothic"/>
              </a:rPr>
              <a:t>UN Core Pre-Deployment Training Materials 2016</a:t>
            </a:r>
          </a:p>
        </p:txBody>
      </p:sp>
    </p:spTree>
    <p:extLst>
      <p:ext uri="{BB962C8B-B14F-4D97-AF65-F5344CB8AC3E}">
        <p14:creationId xmlns:p14="http://schemas.microsoft.com/office/powerpoint/2010/main" val="15145960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 Box 8"/>
          <p:cNvSpPr txBox="1"/>
          <p:nvPr/>
        </p:nvSpPr>
        <p:spPr>
          <a:xfrm>
            <a:off x="860814" y="685800"/>
            <a:ext cx="7422372" cy="4800600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US" sz="3200" b="1" dirty="0" smtClean="0">
                <a:solidFill>
                  <a:srgbClr val="002060"/>
                </a:solidFill>
                <a:latin typeface="Century Gothic"/>
                <a:ea typeface="Calibri"/>
                <a:cs typeface="Century Gothic"/>
              </a:rPr>
              <a:t>Aim</a:t>
            </a:r>
            <a:r>
              <a:rPr lang="en-US" sz="3200" b="1" dirty="0" smtClean="0">
                <a:solidFill>
                  <a:srgbClr val="002060"/>
                </a:solidFill>
                <a:ea typeface="Calibri"/>
                <a:cs typeface="Times New Roman"/>
              </a:rPr>
              <a:t> </a:t>
            </a:r>
            <a:endParaRPr lang="en-US" sz="3200" b="1" dirty="0" smtClean="0">
              <a:solidFill>
                <a:srgbClr val="002060"/>
              </a:solidFill>
              <a:effectLst/>
              <a:ea typeface="Calibri"/>
              <a:cs typeface="Times New Roman"/>
            </a:endParaRPr>
          </a:p>
          <a:p>
            <a:pPr marL="0" marR="0" algn="ctr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endParaRPr lang="en-US" sz="3200" spc="600" dirty="0" smtClean="0">
              <a:solidFill>
                <a:srgbClr val="ADC5F1"/>
              </a:solidFill>
              <a:ea typeface="Calibri"/>
              <a:cs typeface="Times New Roman"/>
            </a:endParaRPr>
          </a:p>
          <a:p>
            <a:pPr marL="0" marR="0" algn="ctr">
              <a:spcBef>
                <a:spcPts val="0"/>
              </a:spcBef>
              <a:spcAft>
                <a:spcPts val="1000"/>
              </a:spcAft>
            </a:pPr>
            <a:r>
              <a:rPr lang="en-US" sz="2400" dirty="0" smtClean="0">
                <a:solidFill>
                  <a:srgbClr val="8D9C36"/>
                </a:solidFill>
                <a:effectLst/>
                <a:latin typeface="Century Gothic"/>
                <a:ea typeface="Calibri"/>
                <a:cs typeface="Century Gothic"/>
              </a:rPr>
              <a:t>To increase ability of peacekeeping personnel to promote human rights in everyday tasks.</a:t>
            </a:r>
            <a:endParaRPr lang="en-US" sz="2400" dirty="0">
              <a:solidFill>
                <a:srgbClr val="8D9C36"/>
              </a:solidFill>
              <a:effectLst/>
              <a:latin typeface="Century Gothic"/>
              <a:ea typeface="Calibri"/>
              <a:cs typeface="Century Gothic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133600" y="6400800"/>
            <a:ext cx="4876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Century Gothic"/>
                <a:cs typeface="Century Gothic"/>
              </a:rPr>
              <a:t>UN Core Pre-Deployment Training Materials 2016</a:t>
            </a:r>
          </a:p>
        </p:txBody>
      </p:sp>
      <p:pic>
        <p:nvPicPr>
          <p:cNvPr id="4" name="Picture 3"/>
          <p:cNvPicPr/>
          <p:nvPr/>
        </p:nvPicPr>
        <p:blipFill>
          <a:blip r:embed="rId2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338" y="76200"/>
            <a:ext cx="600462" cy="5099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75027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 Box 8"/>
          <p:cNvSpPr txBox="1"/>
          <p:nvPr/>
        </p:nvSpPr>
        <p:spPr>
          <a:xfrm>
            <a:off x="685800" y="1828800"/>
            <a:ext cx="7772400" cy="1447800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600"/>
              </a:spcAft>
            </a:pPr>
            <a:r>
              <a:rPr lang="en-US" sz="3200" b="1" dirty="0" smtClean="0">
                <a:solidFill>
                  <a:srgbClr val="002060"/>
                </a:solidFill>
                <a:effectLst/>
                <a:latin typeface="Century Gothic"/>
                <a:ea typeface="Calibri"/>
                <a:cs typeface="Century Gothic"/>
              </a:rPr>
              <a:t>Questions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800"/>
              </a:spcAft>
            </a:pPr>
            <a:endParaRPr lang="en-US" sz="2000" dirty="0" smtClean="0">
              <a:solidFill>
                <a:srgbClr val="002060"/>
              </a:solidFill>
              <a:latin typeface="Century Gothic"/>
              <a:ea typeface="Calibri"/>
              <a:cs typeface="Century Gothic"/>
            </a:endParaRPr>
          </a:p>
        </p:txBody>
      </p:sp>
      <p:pic>
        <p:nvPicPr>
          <p:cNvPr id="6" name="Picture 5"/>
          <p:cNvPicPr/>
          <p:nvPr/>
        </p:nvPicPr>
        <p:blipFill>
          <a:blip r:embed="rId2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338" y="76200"/>
            <a:ext cx="600462" cy="509981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2133600" y="6416675"/>
            <a:ext cx="4876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Century Gothic"/>
                <a:cs typeface="Century Gothic"/>
              </a:rPr>
              <a:t>UN Core Pre-Deployment Training Materials 2016</a:t>
            </a:r>
          </a:p>
        </p:txBody>
      </p:sp>
    </p:spTree>
    <p:extLst>
      <p:ext uri="{BB962C8B-B14F-4D97-AF65-F5344CB8AC3E}">
        <p14:creationId xmlns:p14="http://schemas.microsoft.com/office/powerpoint/2010/main" val="33029227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8"/>
          <p:cNvSpPr txBox="1"/>
          <p:nvPr/>
        </p:nvSpPr>
        <p:spPr>
          <a:xfrm>
            <a:off x="685800" y="1828800"/>
            <a:ext cx="7772400" cy="1447800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600"/>
              </a:spcAft>
            </a:pPr>
            <a:r>
              <a:rPr lang="en-US" sz="3200" b="1" dirty="0" smtClean="0">
                <a:solidFill>
                  <a:srgbClr val="002060"/>
                </a:solidFill>
                <a:latin typeface="Century Gothic"/>
                <a:ea typeface="Calibri"/>
                <a:cs typeface="Century Gothic"/>
              </a:rPr>
              <a:t>Learning Activity</a:t>
            </a:r>
          </a:p>
          <a:p>
            <a:pPr algn="ctr">
              <a:lnSpc>
                <a:spcPct val="115000"/>
              </a:lnSpc>
              <a:spcAft>
                <a:spcPts val="600"/>
              </a:spcAft>
            </a:pPr>
            <a:endParaRPr lang="en-US" sz="3200" b="1" dirty="0">
              <a:solidFill>
                <a:srgbClr val="002060"/>
              </a:solidFill>
              <a:effectLst/>
              <a:latin typeface="Century Gothic"/>
              <a:ea typeface="Calibri"/>
              <a:cs typeface="Century Gothic"/>
            </a:endParaRPr>
          </a:p>
          <a:p>
            <a:pPr algn="ctr">
              <a:lnSpc>
                <a:spcPct val="115000"/>
              </a:lnSpc>
              <a:spcAft>
                <a:spcPts val="600"/>
              </a:spcAft>
            </a:pPr>
            <a:r>
              <a:rPr lang="en-US" sz="3200" b="1" dirty="0" smtClean="0">
                <a:solidFill>
                  <a:srgbClr val="002060"/>
                </a:solidFill>
                <a:effectLst/>
                <a:latin typeface="Century Gothic"/>
                <a:ea typeface="Calibri"/>
                <a:cs typeface="Century Gothic"/>
              </a:rPr>
              <a:t>Learning Evaluation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800"/>
              </a:spcAft>
            </a:pPr>
            <a:endParaRPr lang="en-US" sz="2000" dirty="0" smtClean="0">
              <a:solidFill>
                <a:srgbClr val="002060"/>
              </a:solidFill>
              <a:latin typeface="Century Gothic"/>
              <a:ea typeface="Calibri"/>
              <a:cs typeface="Century Gothic"/>
            </a:endParaRPr>
          </a:p>
        </p:txBody>
      </p:sp>
      <p:pic>
        <p:nvPicPr>
          <p:cNvPr id="6" name="Picture 5"/>
          <p:cNvPicPr/>
          <p:nvPr/>
        </p:nvPicPr>
        <p:blipFill>
          <a:blip r:embed="rId2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338" y="76200"/>
            <a:ext cx="600462" cy="509981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2133600" y="6416675"/>
            <a:ext cx="4876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Century Gothic"/>
                <a:cs typeface="Century Gothic"/>
              </a:rPr>
              <a:t>UN Core Pre-Deployment Training Materials 2016</a:t>
            </a:r>
          </a:p>
        </p:txBody>
      </p:sp>
    </p:spTree>
    <p:extLst>
      <p:ext uri="{BB962C8B-B14F-4D97-AF65-F5344CB8AC3E}">
        <p14:creationId xmlns:p14="http://schemas.microsoft.com/office/powerpoint/2010/main" val="38011334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 Box 8"/>
          <p:cNvSpPr txBox="1"/>
          <p:nvPr/>
        </p:nvSpPr>
        <p:spPr>
          <a:xfrm>
            <a:off x="685800" y="685800"/>
            <a:ext cx="7772400" cy="4800600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US" sz="3200" b="1" dirty="0" smtClean="0">
                <a:solidFill>
                  <a:srgbClr val="002060"/>
                </a:solidFill>
                <a:latin typeface="Century Gothic"/>
                <a:ea typeface="Calibri"/>
                <a:cs typeface="Century Gothic"/>
              </a:rPr>
              <a:t>Relevance </a:t>
            </a:r>
            <a:endParaRPr lang="en-US" sz="3200" b="1" dirty="0" smtClean="0">
              <a:solidFill>
                <a:srgbClr val="002060"/>
              </a:solidFill>
              <a:effectLst/>
              <a:latin typeface="Century Gothic"/>
              <a:ea typeface="Calibri"/>
              <a:cs typeface="Century Gothic"/>
            </a:endParaRPr>
          </a:p>
          <a:p>
            <a:pPr marL="0" marR="0" algn="ctr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endParaRPr lang="en-US" sz="3200" spc="600" dirty="0">
              <a:solidFill>
                <a:srgbClr val="ADC5F1"/>
              </a:solidFill>
              <a:ea typeface="Calibri"/>
              <a:cs typeface="Times New Roman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800"/>
              </a:spcAft>
            </a:pPr>
            <a:r>
              <a:rPr lang="en-US" sz="2400" dirty="0" smtClean="0">
                <a:solidFill>
                  <a:srgbClr val="8D9C36"/>
                </a:solidFill>
                <a:effectLst/>
                <a:latin typeface="Century Gothic"/>
                <a:ea typeface="Calibri"/>
                <a:cs typeface="Century Gothic"/>
              </a:rPr>
              <a:t>Peacekeeping personnel must:</a:t>
            </a:r>
          </a:p>
          <a:p>
            <a:pPr marL="342900" marR="0" indent="-342900">
              <a:lnSpc>
                <a:spcPct val="115000"/>
              </a:lnSpc>
              <a:spcBef>
                <a:spcPts val="0"/>
              </a:spcBef>
              <a:spcAft>
                <a:spcPts val="1800"/>
              </a:spcAft>
              <a:buFont typeface="Wingdings" charset="2"/>
              <a:buChar char="§"/>
            </a:pPr>
            <a:r>
              <a:rPr lang="en-US" sz="2400" dirty="0" smtClean="0">
                <a:solidFill>
                  <a:srgbClr val="8D9C36"/>
                </a:solidFill>
                <a:latin typeface="Century Gothic"/>
                <a:ea typeface="Calibri"/>
                <a:cs typeface="Century Gothic"/>
              </a:rPr>
              <a:t>Recognize and respond to human rights violations/abuses</a:t>
            </a:r>
          </a:p>
          <a:p>
            <a:pPr marL="342900" marR="0" indent="-342900">
              <a:lnSpc>
                <a:spcPct val="115000"/>
              </a:lnSpc>
              <a:spcBef>
                <a:spcPts val="0"/>
              </a:spcBef>
              <a:spcAft>
                <a:spcPts val="1800"/>
              </a:spcAft>
              <a:buFont typeface="Wingdings" charset="2"/>
              <a:buChar char="§"/>
            </a:pPr>
            <a:r>
              <a:rPr lang="en-US" sz="2400" dirty="0" smtClean="0">
                <a:solidFill>
                  <a:srgbClr val="8D9C36"/>
                </a:solidFill>
                <a:effectLst/>
                <a:latin typeface="Century Gothic"/>
                <a:ea typeface="Calibri"/>
                <a:cs typeface="Century Gothic"/>
              </a:rPr>
              <a:t>Protect and promote human rights</a:t>
            </a:r>
            <a:endParaRPr lang="en-US" sz="2400" dirty="0">
              <a:solidFill>
                <a:srgbClr val="8D9C36"/>
              </a:solidFill>
              <a:effectLst/>
              <a:latin typeface="Century Gothic"/>
              <a:ea typeface="Calibri"/>
              <a:cs typeface="Century Gothic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133600" y="6400800"/>
            <a:ext cx="4876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>
                <a:solidFill>
                  <a:schemeClr val="bg1">
                    <a:lumMod val="50000"/>
                  </a:schemeClr>
                </a:solidFill>
                <a:latin typeface="Century Gothic"/>
                <a:cs typeface="Century Gothic"/>
              </a:rPr>
              <a:t>UN Core Pre-Deployment Training Materials 2016</a:t>
            </a:r>
            <a:endParaRPr lang="en-US" sz="1400" dirty="0">
              <a:solidFill>
                <a:schemeClr val="bg1">
                  <a:lumMod val="50000"/>
                </a:schemeClr>
              </a:solidFill>
              <a:latin typeface="Century Gothic"/>
              <a:cs typeface="Century Gothic"/>
            </a:endParaRPr>
          </a:p>
        </p:txBody>
      </p:sp>
      <p:pic>
        <p:nvPicPr>
          <p:cNvPr id="6" name="Picture 5"/>
          <p:cNvPicPr/>
          <p:nvPr/>
        </p:nvPicPr>
        <p:blipFill>
          <a:blip r:embed="rId2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338" y="76200"/>
            <a:ext cx="600462" cy="5099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20017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 Box 8"/>
          <p:cNvSpPr txBox="1"/>
          <p:nvPr/>
        </p:nvSpPr>
        <p:spPr>
          <a:xfrm>
            <a:off x="685800" y="685800"/>
            <a:ext cx="7772400" cy="5943600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600"/>
              </a:spcAft>
            </a:pPr>
            <a:r>
              <a:rPr lang="en-US" sz="3200" b="1" dirty="0" smtClean="0">
                <a:solidFill>
                  <a:srgbClr val="002060"/>
                </a:solidFill>
                <a:latin typeface="Century Gothic"/>
                <a:ea typeface="Calibri"/>
                <a:cs typeface="Century Gothic"/>
              </a:rPr>
              <a:t>Learning Outcomes </a:t>
            </a:r>
            <a:endParaRPr lang="en-US" sz="3200" b="1" dirty="0" smtClean="0">
              <a:solidFill>
                <a:srgbClr val="002060"/>
              </a:solidFill>
              <a:effectLst/>
              <a:latin typeface="Century Gothic"/>
              <a:ea typeface="Calibri"/>
              <a:cs typeface="Century Gothic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800"/>
              </a:spcAft>
            </a:pPr>
            <a:endParaRPr lang="en-US" sz="2000" dirty="0" smtClean="0">
              <a:solidFill>
                <a:srgbClr val="002060"/>
              </a:solidFill>
              <a:latin typeface="Century Gothic"/>
              <a:ea typeface="Calibri"/>
              <a:cs typeface="Century Gothic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800"/>
              </a:spcAft>
            </a:pPr>
            <a:r>
              <a:rPr lang="en-US" sz="2400" dirty="0" smtClean="0">
                <a:solidFill>
                  <a:srgbClr val="8D9C36"/>
                </a:solidFill>
                <a:effectLst/>
                <a:latin typeface="Century Gothic"/>
                <a:ea typeface="Calibri"/>
                <a:cs typeface="Century Gothic"/>
              </a:rPr>
              <a:t>Learners will:</a:t>
            </a:r>
          </a:p>
          <a:p>
            <a:pPr marL="342900" marR="0" indent="-34290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Font typeface="Wingdings" charset="2"/>
              <a:buChar char="§"/>
            </a:pPr>
            <a:r>
              <a:rPr lang="en-US" sz="2400" dirty="0" smtClean="0">
                <a:solidFill>
                  <a:srgbClr val="8D9C36"/>
                </a:solidFill>
                <a:latin typeface="Century Gothic"/>
                <a:ea typeface="Calibri"/>
                <a:cs typeface="Century Gothic"/>
              </a:rPr>
              <a:t>Identify human rights violations/abuses</a:t>
            </a:r>
          </a:p>
          <a:p>
            <a:pPr marL="342900" marR="0" indent="-34290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Font typeface="Wingdings" charset="2"/>
              <a:buChar char="§"/>
            </a:pPr>
            <a:r>
              <a:rPr lang="en-US" sz="2400" dirty="0" smtClean="0">
                <a:solidFill>
                  <a:srgbClr val="8D9C36"/>
                </a:solidFill>
                <a:effectLst/>
                <a:latin typeface="Century Gothic"/>
                <a:ea typeface="Calibri"/>
                <a:cs typeface="Century Gothic"/>
              </a:rPr>
              <a:t>Explain UN policies on human rights</a:t>
            </a:r>
          </a:p>
          <a:p>
            <a:pPr marL="342900" marR="0" indent="-34290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Font typeface="Wingdings" charset="2"/>
              <a:buChar char="§"/>
            </a:pPr>
            <a:r>
              <a:rPr lang="en-US" sz="2400" dirty="0" smtClean="0">
                <a:solidFill>
                  <a:srgbClr val="8D9C36"/>
                </a:solidFill>
                <a:latin typeface="Century Gothic"/>
                <a:ea typeface="Calibri"/>
                <a:cs typeface="Century Gothic"/>
              </a:rPr>
              <a:t>Identify human rights-related roles in mission</a:t>
            </a:r>
          </a:p>
          <a:p>
            <a:pPr marL="342900" marR="0" indent="-34290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Font typeface="Wingdings" charset="2"/>
              <a:buChar char="§"/>
            </a:pPr>
            <a:r>
              <a:rPr lang="en-US" sz="2400" dirty="0" smtClean="0">
                <a:solidFill>
                  <a:srgbClr val="8D9C36"/>
                </a:solidFill>
                <a:effectLst/>
                <a:latin typeface="Century Gothic"/>
                <a:ea typeface="Calibri"/>
                <a:cs typeface="Century Gothic"/>
              </a:rPr>
              <a:t>Describe coordination role of human rights unit</a:t>
            </a:r>
          </a:p>
          <a:p>
            <a:pPr marL="342900" marR="0" indent="-34290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Font typeface="Wingdings" charset="2"/>
              <a:buChar char="§"/>
            </a:pPr>
            <a:r>
              <a:rPr lang="en-US" sz="2400" dirty="0" smtClean="0">
                <a:solidFill>
                  <a:srgbClr val="8D9C36"/>
                </a:solidFill>
                <a:latin typeface="Century Gothic"/>
                <a:ea typeface="Calibri"/>
                <a:cs typeface="Century Gothic"/>
              </a:rPr>
              <a:t>List actions to take when human rights violations/ abuses are observed</a:t>
            </a:r>
            <a:endParaRPr lang="en-US" sz="2400" dirty="0">
              <a:solidFill>
                <a:srgbClr val="8D9C36"/>
              </a:solidFill>
              <a:effectLst/>
              <a:latin typeface="Century Gothic"/>
              <a:ea typeface="Calibri"/>
              <a:cs typeface="Century Gothic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133600" y="6400800"/>
            <a:ext cx="4876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Century Gothic"/>
                <a:cs typeface="Century Gothic"/>
              </a:rPr>
              <a:t>UN Core Pre-Deployment Training Materials 2016</a:t>
            </a:r>
          </a:p>
        </p:txBody>
      </p:sp>
      <p:pic>
        <p:nvPicPr>
          <p:cNvPr id="6" name="Picture 5"/>
          <p:cNvPicPr/>
          <p:nvPr/>
        </p:nvPicPr>
        <p:blipFill>
          <a:blip r:embed="rId2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338" y="76200"/>
            <a:ext cx="600462" cy="5099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42341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8"/>
          <p:cNvSpPr txBox="1"/>
          <p:nvPr/>
        </p:nvSpPr>
        <p:spPr>
          <a:xfrm>
            <a:off x="685800" y="3886200"/>
            <a:ext cx="7803372" cy="2438400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2200"/>
              </a:spcAft>
            </a:pPr>
            <a:endParaRPr lang="en-US" sz="2400" dirty="0">
              <a:solidFill>
                <a:srgbClr val="8D9C36"/>
              </a:solidFill>
              <a:effectLst/>
              <a:latin typeface="Century Gothic"/>
              <a:ea typeface="Calibri"/>
              <a:cs typeface="Century Gothic"/>
            </a:endParaRPr>
          </a:p>
        </p:txBody>
      </p:sp>
      <p:sp>
        <p:nvSpPr>
          <p:cNvPr id="4" name="Text Box 8"/>
          <p:cNvSpPr txBox="1"/>
          <p:nvPr/>
        </p:nvSpPr>
        <p:spPr>
          <a:xfrm>
            <a:off x="647700" y="685800"/>
            <a:ext cx="7848600" cy="5943600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600"/>
              </a:spcAft>
            </a:pPr>
            <a:r>
              <a:rPr lang="en-US" sz="3200" b="1" dirty="0" smtClean="0">
                <a:solidFill>
                  <a:srgbClr val="002060"/>
                </a:solidFill>
                <a:latin typeface="Century Gothic"/>
                <a:ea typeface="Calibri"/>
                <a:cs typeface="Century Gothic"/>
              </a:rPr>
              <a:t>Learning Overview</a:t>
            </a:r>
            <a:endParaRPr lang="en-US" sz="3200" dirty="0">
              <a:solidFill>
                <a:srgbClr val="000066"/>
              </a:solidFill>
              <a:latin typeface="Century Gothic"/>
              <a:ea typeface="Calibri"/>
              <a:cs typeface="Century Gothic"/>
            </a:endParaRPr>
          </a:p>
          <a:p>
            <a:pPr marL="457200" marR="0" indent="-457200">
              <a:lnSpc>
                <a:spcPct val="115000"/>
              </a:lnSpc>
              <a:spcBef>
                <a:spcPts val="0"/>
              </a:spcBef>
              <a:spcAft>
                <a:spcPts val="1200"/>
              </a:spcAft>
              <a:buFont typeface="+mj-lt"/>
              <a:buAutoNum type="arabicPeriod"/>
            </a:pPr>
            <a:r>
              <a:rPr lang="en-US" sz="2400" dirty="0" smtClean="0">
                <a:solidFill>
                  <a:srgbClr val="8D9C36"/>
                </a:solidFill>
                <a:latin typeface="Century Gothic"/>
                <a:ea typeface="Calibri"/>
                <a:cs typeface="Century Gothic"/>
              </a:rPr>
              <a:t>The Importance of Human Rights Protection</a:t>
            </a:r>
          </a:p>
          <a:p>
            <a:pPr marL="457200" marR="0" indent="-457200">
              <a:lnSpc>
                <a:spcPct val="115000"/>
              </a:lnSpc>
              <a:spcBef>
                <a:spcPts val="0"/>
              </a:spcBef>
              <a:spcAft>
                <a:spcPts val="1200"/>
              </a:spcAft>
              <a:buFont typeface="+mj-lt"/>
              <a:buAutoNum type="arabicPeriod"/>
            </a:pPr>
            <a:r>
              <a:rPr lang="en-US" sz="2400" dirty="0" smtClean="0">
                <a:solidFill>
                  <a:srgbClr val="8D9C36"/>
                </a:solidFill>
                <a:latin typeface="Century Gothic"/>
                <a:ea typeface="Calibri"/>
                <a:cs typeface="Century Gothic"/>
              </a:rPr>
              <a:t>Human Rights, Security and Development</a:t>
            </a:r>
          </a:p>
          <a:p>
            <a:pPr marL="457200" marR="0" indent="-457200">
              <a:lnSpc>
                <a:spcPct val="115000"/>
              </a:lnSpc>
              <a:spcBef>
                <a:spcPts val="0"/>
              </a:spcBef>
              <a:spcAft>
                <a:spcPts val="1200"/>
              </a:spcAft>
              <a:buFont typeface="+mj-lt"/>
              <a:buAutoNum type="arabicPeriod"/>
            </a:pPr>
            <a:r>
              <a:rPr lang="en-US" sz="2400" dirty="0" smtClean="0">
                <a:solidFill>
                  <a:srgbClr val="8D9C36"/>
                </a:solidFill>
                <a:latin typeface="Century Gothic"/>
                <a:ea typeface="Calibri"/>
                <a:cs typeface="Century Gothic"/>
              </a:rPr>
              <a:t>Violations and Abuses</a:t>
            </a:r>
          </a:p>
          <a:p>
            <a:pPr marL="457200" marR="0" indent="-457200">
              <a:lnSpc>
                <a:spcPct val="115000"/>
              </a:lnSpc>
              <a:spcBef>
                <a:spcPts val="0"/>
              </a:spcBef>
              <a:spcAft>
                <a:spcPts val="1200"/>
              </a:spcAft>
              <a:buFont typeface="+mj-lt"/>
              <a:buAutoNum type="arabicPeriod"/>
            </a:pPr>
            <a:r>
              <a:rPr lang="en-US" sz="2400" dirty="0" smtClean="0">
                <a:solidFill>
                  <a:srgbClr val="8D9C36"/>
                </a:solidFill>
                <a:latin typeface="Century Gothic"/>
                <a:ea typeface="Calibri"/>
                <a:cs typeface="Century Gothic"/>
              </a:rPr>
              <a:t>UN Leads on Human Rights</a:t>
            </a:r>
          </a:p>
          <a:p>
            <a:pPr marL="457200" marR="0" indent="-457200">
              <a:lnSpc>
                <a:spcPct val="115000"/>
              </a:lnSpc>
              <a:spcBef>
                <a:spcPts val="0"/>
              </a:spcBef>
              <a:spcAft>
                <a:spcPts val="1200"/>
              </a:spcAft>
              <a:buFont typeface="+mj-lt"/>
              <a:buAutoNum type="arabicPeriod"/>
            </a:pPr>
            <a:r>
              <a:rPr lang="en-US" sz="2400" dirty="0" smtClean="0">
                <a:solidFill>
                  <a:srgbClr val="8D9C36"/>
                </a:solidFill>
                <a:latin typeface="Century Gothic"/>
                <a:ea typeface="Calibri"/>
                <a:cs typeface="Century Gothic"/>
              </a:rPr>
              <a:t>Legal Framework</a:t>
            </a:r>
          </a:p>
          <a:p>
            <a:pPr marL="457200" marR="0" indent="-457200">
              <a:lnSpc>
                <a:spcPct val="115000"/>
              </a:lnSpc>
              <a:spcBef>
                <a:spcPts val="0"/>
              </a:spcBef>
              <a:spcAft>
                <a:spcPts val="1200"/>
              </a:spcAft>
              <a:buFont typeface="+mj-lt"/>
              <a:buAutoNum type="arabicPeriod"/>
            </a:pPr>
            <a:r>
              <a:rPr lang="en-US" sz="2400" dirty="0" smtClean="0">
                <a:solidFill>
                  <a:srgbClr val="8D9C36"/>
                </a:solidFill>
                <a:latin typeface="Century Gothic"/>
                <a:ea typeface="Calibri"/>
                <a:cs typeface="Century Gothic"/>
              </a:rPr>
              <a:t>UN Policies on Human Rights</a:t>
            </a:r>
          </a:p>
          <a:p>
            <a:pPr marL="457200" marR="0" indent="-457200">
              <a:lnSpc>
                <a:spcPct val="115000"/>
              </a:lnSpc>
              <a:spcBef>
                <a:spcPts val="0"/>
              </a:spcBef>
              <a:spcAft>
                <a:spcPts val="1200"/>
              </a:spcAft>
              <a:buFont typeface="+mj-lt"/>
              <a:buAutoNum type="arabicPeriod"/>
            </a:pPr>
            <a:r>
              <a:rPr lang="en-US" sz="2400" dirty="0" smtClean="0">
                <a:solidFill>
                  <a:srgbClr val="8D9C36"/>
                </a:solidFill>
                <a:latin typeface="Century Gothic"/>
                <a:ea typeface="Calibri"/>
                <a:cs typeface="Century Gothic"/>
              </a:rPr>
              <a:t>Human Rights in UN Peacekeeping</a:t>
            </a:r>
          </a:p>
          <a:p>
            <a:pPr marL="457200" marR="0" indent="-457200">
              <a:lnSpc>
                <a:spcPct val="115000"/>
              </a:lnSpc>
              <a:spcBef>
                <a:spcPts val="0"/>
              </a:spcBef>
              <a:spcAft>
                <a:spcPts val="1200"/>
              </a:spcAft>
              <a:buFont typeface="+mj-lt"/>
              <a:buAutoNum type="arabicPeriod"/>
            </a:pPr>
            <a:r>
              <a:rPr lang="en-US" sz="2400" dirty="0" smtClean="0">
                <a:solidFill>
                  <a:srgbClr val="8D9C36"/>
                </a:solidFill>
                <a:latin typeface="Century Gothic"/>
                <a:ea typeface="Calibri"/>
                <a:cs typeface="Century Gothic"/>
              </a:rPr>
              <a:t>Roles and Responsibilities</a:t>
            </a:r>
          </a:p>
          <a:p>
            <a:pPr marL="457200" marR="0" indent="-457200">
              <a:lnSpc>
                <a:spcPct val="115000"/>
              </a:lnSpc>
              <a:spcBef>
                <a:spcPts val="0"/>
              </a:spcBef>
              <a:spcAft>
                <a:spcPts val="1200"/>
              </a:spcAft>
              <a:buFont typeface="+mj-lt"/>
              <a:buAutoNum type="arabicPeriod"/>
            </a:pPr>
            <a:r>
              <a:rPr lang="en-US" sz="2400" spc="-20" dirty="0" smtClean="0">
                <a:solidFill>
                  <a:srgbClr val="8D9C36"/>
                </a:solidFill>
                <a:latin typeface="Century Gothic"/>
                <a:ea typeface="Calibri"/>
                <a:cs typeface="Century Gothic"/>
              </a:rPr>
              <a:t>What Individual Peacekeeping Personnel Can Do</a:t>
            </a:r>
          </a:p>
          <a:p>
            <a:pPr marL="457200" marR="0" indent="-457200">
              <a:lnSpc>
                <a:spcPct val="115000"/>
              </a:lnSpc>
              <a:spcBef>
                <a:spcPts val="0"/>
              </a:spcBef>
              <a:spcAft>
                <a:spcPts val="1800"/>
              </a:spcAft>
              <a:buFont typeface="+mj-lt"/>
              <a:buAutoNum type="arabicPeriod"/>
            </a:pPr>
            <a:endParaRPr lang="en-US" sz="2400" dirty="0">
              <a:solidFill>
                <a:srgbClr val="8D9C36"/>
              </a:solidFill>
              <a:latin typeface="Century Gothic"/>
              <a:ea typeface="Calibri"/>
              <a:cs typeface="Century Gothic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133600" y="6400800"/>
            <a:ext cx="4876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Century Gothic"/>
                <a:cs typeface="Century Gothic"/>
              </a:rPr>
              <a:t>UN Core Pre-Deployment Training Materials 2016</a:t>
            </a:r>
          </a:p>
        </p:txBody>
      </p:sp>
      <p:pic>
        <p:nvPicPr>
          <p:cNvPr id="7" name="Picture 6"/>
          <p:cNvPicPr/>
          <p:nvPr/>
        </p:nvPicPr>
        <p:blipFill>
          <a:blip r:embed="rId2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338" y="76200"/>
            <a:ext cx="600462" cy="5099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36013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57200" y="304800"/>
            <a:ext cx="8229600" cy="990600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marL="176213" algn="ctr">
              <a:spcAft>
                <a:spcPts val="600"/>
              </a:spcAft>
            </a:pPr>
            <a:r>
              <a:rPr lang="en-US" sz="2800" b="1" dirty="0" smtClean="0">
                <a:solidFill>
                  <a:srgbClr val="002060"/>
                </a:solidFill>
                <a:latin typeface="Century Gothic"/>
                <a:cs typeface="Century Gothic"/>
              </a:rPr>
              <a:t>The Importance of Human Rights Protection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14400" y="1671935"/>
            <a:ext cx="7391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Aft>
                <a:spcPts val="600"/>
              </a:spcAft>
              <a:buFont typeface="Wingdings" charset="2"/>
              <a:buChar char="§"/>
            </a:pPr>
            <a:r>
              <a:rPr lang="en-US" sz="2400" dirty="0" smtClean="0">
                <a:latin typeface="Century Gothic"/>
                <a:cs typeface="Century Gothic"/>
              </a:rPr>
              <a:t>Human rights – a core pillar of the UN</a:t>
            </a:r>
          </a:p>
        </p:txBody>
      </p:sp>
      <p:pic>
        <p:nvPicPr>
          <p:cNvPr id="13" name="Picture 12"/>
          <p:cNvPicPr/>
          <p:nvPr/>
        </p:nvPicPr>
        <p:blipFill>
          <a:blip r:embed="rId2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338" y="76200"/>
            <a:ext cx="600462" cy="509981"/>
          </a:xfrm>
          <a:prstGeom prst="rect">
            <a:avLst/>
          </a:prstGeom>
        </p:spPr>
      </p:pic>
      <p:sp>
        <p:nvSpPr>
          <p:cNvPr id="14" name="TextBox 13"/>
          <p:cNvSpPr txBox="1"/>
          <p:nvPr/>
        </p:nvSpPr>
        <p:spPr>
          <a:xfrm>
            <a:off x="2133600" y="6416675"/>
            <a:ext cx="4876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Century Gothic"/>
                <a:cs typeface="Century Gothic"/>
              </a:rPr>
              <a:t>UN Core Pre-Deployment Training Materials 2016</a:t>
            </a:r>
          </a:p>
        </p:txBody>
      </p:sp>
      <p:pic>
        <p:nvPicPr>
          <p:cNvPr id="12" name="Picture 2" descr="F:\CPTM END\CPTM Slides Content\01-30-2015Central_African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39506" y="2653873"/>
            <a:ext cx="5274305" cy="3518327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416675"/>
            <a:ext cx="2133600" cy="288925"/>
          </a:xfrm>
        </p:spPr>
        <p:txBody>
          <a:bodyPr/>
          <a:lstStyle/>
          <a:p>
            <a:r>
              <a:rPr lang="en-US" sz="1400" dirty="0" smtClean="0">
                <a:latin typeface="Century Gothic"/>
                <a:cs typeface="Century Gothic"/>
              </a:rPr>
              <a:t>1</a:t>
            </a:r>
            <a:endParaRPr lang="en-US" sz="1400" dirty="0">
              <a:latin typeface="Century Gothic"/>
              <a:cs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19198078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57200" y="304800"/>
            <a:ext cx="8229600" cy="990600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marL="176213" algn="ctr">
              <a:spcAft>
                <a:spcPts val="600"/>
              </a:spcAft>
            </a:pPr>
            <a:r>
              <a:rPr lang="en-US" sz="2800" b="1" dirty="0" smtClean="0">
                <a:solidFill>
                  <a:srgbClr val="002060"/>
                </a:solidFill>
                <a:latin typeface="Century Gothic"/>
                <a:cs typeface="Century Gothic"/>
              </a:rPr>
              <a:t>Human Rights, Security and Development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14400" y="1671935"/>
            <a:ext cx="73914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Aft>
                <a:spcPts val="600"/>
              </a:spcAft>
              <a:buFont typeface="Wingdings" charset="2"/>
              <a:buChar char="§"/>
            </a:pPr>
            <a:r>
              <a:rPr lang="en-US" sz="2400" dirty="0" smtClean="0">
                <a:latin typeface="Century Gothic"/>
                <a:cs typeface="Century Gothic"/>
              </a:rPr>
              <a:t>“We will not enjoy development without security, we will not enjoy security without development and we will not enjoy either without respect for human rights”.</a:t>
            </a:r>
          </a:p>
        </p:txBody>
      </p:sp>
      <p:pic>
        <p:nvPicPr>
          <p:cNvPr id="13" name="Picture 12"/>
          <p:cNvPicPr/>
          <p:nvPr/>
        </p:nvPicPr>
        <p:blipFill>
          <a:blip r:embed="rId2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338" y="76200"/>
            <a:ext cx="600462" cy="509981"/>
          </a:xfrm>
          <a:prstGeom prst="rect">
            <a:avLst/>
          </a:prstGeom>
        </p:spPr>
      </p:pic>
      <p:sp>
        <p:nvSpPr>
          <p:cNvPr id="11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416675"/>
            <a:ext cx="2133600" cy="288925"/>
          </a:xfrm>
        </p:spPr>
        <p:txBody>
          <a:bodyPr/>
          <a:lstStyle/>
          <a:p>
            <a:r>
              <a:rPr lang="en-US" sz="1400" dirty="0" smtClean="0">
                <a:latin typeface="Century Gothic"/>
                <a:cs typeface="Century Gothic"/>
              </a:rPr>
              <a:t>2</a:t>
            </a:r>
            <a:endParaRPr lang="en-US" sz="1400" dirty="0">
              <a:latin typeface="Century Gothic"/>
              <a:cs typeface="Century Gothic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133600" y="6416675"/>
            <a:ext cx="4876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Century Gothic"/>
                <a:cs typeface="Century Gothic"/>
              </a:rPr>
              <a:t>UN Core Pre-Deployment Training Materials 2016</a:t>
            </a:r>
          </a:p>
        </p:txBody>
      </p:sp>
    </p:spTree>
    <p:extLst>
      <p:ext uri="{BB962C8B-B14F-4D97-AF65-F5344CB8AC3E}">
        <p14:creationId xmlns:p14="http://schemas.microsoft.com/office/powerpoint/2010/main" val="9820603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914400" y="1066800"/>
            <a:ext cx="7391400" cy="23852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en-US" sz="2800" dirty="0" smtClean="0">
                <a:solidFill>
                  <a:srgbClr val="8D9C36"/>
                </a:solidFill>
                <a:latin typeface="Century Gothic"/>
                <a:cs typeface="Century Gothic"/>
              </a:rPr>
              <a:t>Links with Cross-Cutting Thematic Tasks</a:t>
            </a:r>
            <a:endParaRPr lang="en-US" sz="2800" dirty="0">
              <a:solidFill>
                <a:srgbClr val="8D9C36"/>
              </a:solidFill>
              <a:latin typeface="Century Gothic"/>
              <a:cs typeface="Century Gothic"/>
            </a:endParaRPr>
          </a:p>
          <a:p>
            <a:pPr marL="342900" indent="-342900">
              <a:spcAft>
                <a:spcPts val="600"/>
              </a:spcAft>
              <a:buFont typeface="Wingdings" charset="2"/>
              <a:buChar char="§"/>
            </a:pPr>
            <a:r>
              <a:rPr lang="en-US" sz="2400" dirty="0" smtClean="0">
                <a:latin typeface="Century Gothic"/>
                <a:cs typeface="Century Gothic"/>
              </a:rPr>
              <a:t>Protection of civilians (POC)</a:t>
            </a:r>
          </a:p>
          <a:p>
            <a:pPr marL="342900" indent="-342900">
              <a:spcAft>
                <a:spcPts val="600"/>
              </a:spcAft>
              <a:buFont typeface="Wingdings" charset="2"/>
              <a:buChar char="§"/>
            </a:pPr>
            <a:r>
              <a:rPr lang="en-US" sz="2400" dirty="0" smtClean="0">
                <a:latin typeface="Century Gothic"/>
                <a:cs typeface="Century Gothic"/>
              </a:rPr>
              <a:t>Conflict-related sexual violence (CRSV)</a:t>
            </a:r>
          </a:p>
          <a:p>
            <a:pPr marL="342900" indent="-342900">
              <a:spcAft>
                <a:spcPts val="600"/>
              </a:spcAft>
              <a:buFont typeface="Wingdings" charset="2"/>
              <a:buChar char="§"/>
            </a:pPr>
            <a:r>
              <a:rPr lang="en-US" sz="2400" dirty="0" smtClean="0">
                <a:latin typeface="Century Gothic"/>
                <a:cs typeface="Century Gothic"/>
              </a:rPr>
              <a:t>Child protection</a:t>
            </a:r>
          </a:p>
          <a:p>
            <a:pPr marL="342900" indent="-342900">
              <a:spcAft>
                <a:spcPts val="600"/>
              </a:spcAft>
              <a:buFont typeface="Wingdings" charset="2"/>
              <a:buChar char="§"/>
            </a:pPr>
            <a:r>
              <a:rPr lang="en-US" sz="2400" dirty="0" smtClean="0">
                <a:latin typeface="Century Gothic"/>
                <a:cs typeface="Century Gothic"/>
              </a:rPr>
              <a:t>Women peace and security (WPS)</a:t>
            </a:r>
          </a:p>
        </p:txBody>
      </p:sp>
      <p:pic>
        <p:nvPicPr>
          <p:cNvPr id="7" name="Picture 6"/>
          <p:cNvPicPr/>
          <p:nvPr/>
        </p:nvPicPr>
        <p:blipFill>
          <a:blip r:embed="rId2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338" y="76200"/>
            <a:ext cx="600462" cy="509981"/>
          </a:xfrm>
          <a:prstGeom prst="rect">
            <a:avLst/>
          </a:prstGeom>
        </p:spPr>
      </p:pic>
      <p:sp>
        <p:nvSpPr>
          <p:cNvPr id="9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416675"/>
            <a:ext cx="2133600" cy="288925"/>
          </a:xfrm>
        </p:spPr>
        <p:txBody>
          <a:bodyPr/>
          <a:lstStyle/>
          <a:p>
            <a:r>
              <a:rPr lang="en-US" sz="1400" dirty="0" smtClean="0">
                <a:latin typeface="Century Gothic"/>
                <a:cs typeface="Century Gothic"/>
              </a:rPr>
              <a:t>3</a:t>
            </a:r>
            <a:endParaRPr lang="en-US" sz="1400" dirty="0">
              <a:latin typeface="Century Gothic"/>
              <a:cs typeface="Century Gothic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133600" y="6416675"/>
            <a:ext cx="4876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Century Gothic"/>
                <a:cs typeface="Century Gothic"/>
              </a:rPr>
              <a:t>UN Core Pre-Deployment Training Materials 2016</a:t>
            </a:r>
          </a:p>
        </p:txBody>
      </p:sp>
    </p:spTree>
    <p:extLst>
      <p:ext uri="{BB962C8B-B14F-4D97-AF65-F5344CB8AC3E}">
        <p14:creationId xmlns:p14="http://schemas.microsoft.com/office/powerpoint/2010/main" val="14841772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57200" y="304800"/>
            <a:ext cx="8229600" cy="990600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marL="176213" algn="ctr">
              <a:spcAft>
                <a:spcPts val="600"/>
              </a:spcAft>
            </a:pPr>
            <a:r>
              <a:rPr lang="en-US" sz="2800" b="1" dirty="0" smtClean="0">
                <a:solidFill>
                  <a:srgbClr val="002060"/>
                </a:solidFill>
                <a:latin typeface="Century Gothic"/>
                <a:cs typeface="Century Gothic"/>
              </a:rPr>
              <a:t>Violations and Abuses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14400" y="1671935"/>
            <a:ext cx="7391400" cy="20159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Aft>
                <a:spcPts val="600"/>
              </a:spcAft>
              <a:buFont typeface="Wingdings" charset="2"/>
              <a:buChar char="§"/>
            </a:pPr>
            <a:r>
              <a:rPr lang="en-US" sz="2400" b="1" dirty="0" smtClean="0">
                <a:latin typeface="Century Gothic"/>
                <a:cs typeface="Century Gothic"/>
              </a:rPr>
              <a:t>Human rights violation:</a:t>
            </a:r>
            <a:r>
              <a:rPr lang="en-US" sz="2400" dirty="0" smtClean="0">
                <a:latin typeface="Century Gothic"/>
                <a:cs typeface="Century Gothic"/>
              </a:rPr>
              <a:t> action/inaction of state official or agent – police, soldier, judge, local administrator, parliamentarian</a:t>
            </a:r>
          </a:p>
          <a:p>
            <a:pPr marL="342900" indent="-342900">
              <a:spcAft>
                <a:spcPts val="600"/>
              </a:spcAft>
              <a:buFont typeface="Wingdings" charset="2"/>
              <a:buChar char="§"/>
            </a:pPr>
            <a:r>
              <a:rPr lang="en-US" sz="2400" b="1" dirty="0" smtClean="0">
                <a:latin typeface="Century Gothic"/>
                <a:cs typeface="Century Gothic"/>
              </a:rPr>
              <a:t>Human rights abuse:</a:t>
            </a:r>
            <a:r>
              <a:rPr lang="en-US" sz="2400" dirty="0" smtClean="0">
                <a:latin typeface="Century Gothic"/>
                <a:cs typeface="Century Gothic"/>
              </a:rPr>
              <a:t> committed by non-state actors – rebel groups, corporations, individuals</a:t>
            </a:r>
            <a:endParaRPr lang="en-US" sz="2400" b="1" dirty="0" smtClean="0">
              <a:latin typeface="Century Gothic"/>
              <a:cs typeface="Century Gothic"/>
            </a:endParaRPr>
          </a:p>
        </p:txBody>
      </p:sp>
      <p:pic>
        <p:nvPicPr>
          <p:cNvPr id="13" name="Picture 12"/>
          <p:cNvPicPr/>
          <p:nvPr/>
        </p:nvPicPr>
        <p:blipFill>
          <a:blip r:embed="rId2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338" y="76200"/>
            <a:ext cx="600462" cy="509981"/>
          </a:xfrm>
          <a:prstGeom prst="rect">
            <a:avLst/>
          </a:prstGeom>
        </p:spPr>
      </p:pic>
      <p:sp>
        <p:nvSpPr>
          <p:cNvPr id="11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416675"/>
            <a:ext cx="2133600" cy="288925"/>
          </a:xfrm>
        </p:spPr>
        <p:txBody>
          <a:bodyPr/>
          <a:lstStyle/>
          <a:p>
            <a:r>
              <a:rPr lang="en-US" sz="1400" dirty="0" smtClean="0">
                <a:latin typeface="Century Gothic"/>
                <a:cs typeface="Century Gothic"/>
              </a:rPr>
              <a:t>4</a:t>
            </a:r>
            <a:endParaRPr lang="en-US" sz="1400" dirty="0">
              <a:latin typeface="Century Gothic"/>
              <a:cs typeface="Century Gothic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133600" y="6416675"/>
            <a:ext cx="4876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Century Gothic"/>
                <a:cs typeface="Century Gothic"/>
              </a:rPr>
              <a:t>UN Core Pre-Deployment Training Materials 2016</a:t>
            </a:r>
          </a:p>
        </p:txBody>
      </p:sp>
    </p:spTree>
    <p:extLst>
      <p:ext uri="{BB962C8B-B14F-4D97-AF65-F5344CB8AC3E}">
        <p14:creationId xmlns:p14="http://schemas.microsoft.com/office/powerpoint/2010/main" val="3458840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656</Words>
  <Application>Microsoft Office PowerPoint</Application>
  <PresentationFormat>Bildschirmpräsentation (4:3)</PresentationFormat>
  <Paragraphs>146</Paragraphs>
  <Slides>21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21</vt:i4>
      </vt:variant>
    </vt:vector>
  </HeadingPairs>
  <TitlesOfParts>
    <vt:vector size="27" baseType="lpstr">
      <vt:lpstr>Arial</vt:lpstr>
      <vt:lpstr>Calibri</vt:lpstr>
      <vt:lpstr>Century Gothic</vt:lpstr>
      <vt:lpstr>Times New Roman</vt:lpstr>
      <vt:lpstr>Wingdings</vt:lpstr>
      <vt:lpstr>Office Theme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Jenna</dc:creator>
  <cp:lastModifiedBy>Philipp Bovensiepen</cp:lastModifiedBy>
  <cp:revision>77</cp:revision>
  <dcterms:created xsi:type="dcterms:W3CDTF">2015-12-09T18:20:24Z</dcterms:created>
  <dcterms:modified xsi:type="dcterms:W3CDTF">2016-08-02T17:44:23Z</dcterms:modified>
</cp:coreProperties>
</file>