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83" r:id="rId9"/>
    <p:sldId id="284" r:id="rId10"/>
    <p:sldId id="285" r:id="rId11"/>
    <p:sldId id="288" r:id="rId12"/>
    <p:sldId id="289" r:id="rId13"/>
    <p:sldId id="290" r:id="rId14"/>
    <p:sldId id="291" r:id="rId15"/>
    <p:sldId id="295" r:id="rId16"/>
    <p:sldId id="296" r:id="rId17"/>
    <p:sldId id="297" r:id="rId18"/>
    <p:sldId id="299" r:id="rId19"/>
    <p:sldId id="301" r:id="rId20"/>
    <p:sldId id="282" r:id="rId21"/>
    <p:sldId id="280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6"/>
    <a:srgbClr val="DCE6F2"/>
    <a:srgbClr val="8EB4E3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0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8/2/2016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8/2/2016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8/2/2016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8/2/2016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8/2/2016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1905000" y="3515104"/>
              <a:ext cx="6308943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Conflict Related Sexual Violence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300" dirty="0" smtClean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2.5</a:t>
              </a:r>
              <a:endParaRPr lang="en-US" sz="1100" spc="3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2: Mandated Tasks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Links with Cross-Cutting Thematic Tasks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Human rights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Protection of civilians (POC)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Women peace and security (WPS)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Child protection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2" descr="F:\CPTM END\CPTM Slides Content\582315-CAA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810000"/>
            <a:ext cx="2824635" cy="25114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34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>
                <a:solidFill>
                  <a:srgbClr val="002060"/>
                </a:solidFill>
                <a:latin typeface="Century Gothic"/>
                <a:cs typeface="Century Gothic"/>
              </a:rPr>
              <a:t>UN </a:t>
            </a: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Headquarters </a:t>
            </a:r>
            <a:r>
              <a:rPr lang="en-US" sz="2800" b="1" dirty="0">
                <a:solidFill>
                  <a:srgbClr val="002060"/>
                </a:solidFill>
                <a:latin typeface="Century Gothic"/>
                <a:cs typeface="Century Gothic"/>
              </a:rPr>
              <a:t>Roles </a:t>
            </a: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and Responsibilities in 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Addressing CRSV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Special Representative of the Secretary-General on Sexual Violence in Conflict (SRSG-SVC)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Team of Experts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UN Action Against Sexual Violence in Conflict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UN Entity for Gender Equality and the Empowerment of Women (UN Women)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DPKO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76043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Legal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International law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National law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>
                <a:latin typeface="Century Gothic"/>
                <a:cs typeface="Century Gothic"/>
              </a:rPr>
              <a:t>Security Council resolutions</a:t>
            </a:r>
          </a:p>
          <a:p>
            <a:pPr>
              <a:spcAft>
                <a:spcPts val="600"/>
              </a:spcAft>
            </a:pPr>
            <a:endParaRPr lang="en-US" sz="2400" spc="-40" dirty="0" smtClean="0">
              <a:latin typeface="Century Gothic"/>
              <a:cs typeface="Century Gothic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F:\CPTM END\CPTM Slides Content\UN Char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27" y="4343400"/>
            <a:ext cx="1503573" cy="19609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CPTM END\CPTM Slides Content\UDH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361840"/>
            <a:ext cx="1350144" cy="19141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F:\CPTM END\CPTM Slides Content\Geneva-Convention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497" y="4361840"/>
            <a:ext cx="1307007" cy="19141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F:\CPTM END\CPTM Slides Content\Refugee law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249" y="4352925"/>
            <a:ext cx="1360551" cy="19179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F:\CPTM END\CPTM Slides Content\rome statut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343401"/>
            <a:ext cx="1354836" cy="19141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6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Secretary-General’s Policy Committee Decision No. 2010/30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DPKO/DFS Policy on Mainstreaming and Implementing the CRSV Mandate in UN PKOs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DPKO/DFS Guidelines on CRSV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The Analytical Inventory of Peacekeeping Practice (2010)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Early-Warning Indicators Matrix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UN Guidance on CRSV</a:t>
            </a:r>
          </a:p>
        </p:txBody>
      </p:sp>
    </p:spTree>
    <p:extLst>
      <p:ext uri="{BB962C8B-B14F-4D97-AF65-F5344CB8AC3E}">
        <p14:creationId xmlns:p14="http://schemas.microsoft.com/office/powerpoint/2010/main" val="10425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3647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Prevention and response measures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Political dialogue and advocacy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Community engagement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 presence for vulnerable areas/populations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Situational awareness, early-warning, operational readiness, </a:t>
            </a:r>
          </a:p>
          <a:p>
            <a:pPr marL="350838"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commitment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10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Addressing CRSV in UN Peacekeeping</a:t>
            </a:r>
          </a:p>
        </p:txBody>
      </p:sp>
      <p:pic>
        <p:nvPicPr>
          <p:cNvPr id="11" name="Picture 2" descr="F:\CPTM END\CPTM Slides Content\monuc_a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3957476"/>
            <a:ext cx="2438401" cy="23990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83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Women Protection Adviser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11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Roles and Responsibilities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800600" y="2895600"/>
            <a:ext cx="1447800" cy="2819400"/>
          </a:xfrm>
          <a:prstGeom prst="rightArrow">
            <a:avLst>
              <a:gd name="adj1" fmla="val 50000"/>
              <a:gd name="adj2" fmla="val 48782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entury Gothic"/>
                <a:cs typeface="Century Gothic"/>
              </a:rPr>
              <a:t>Goal</a:t>
            </a:r>
            <a:endParaRPr lang="en-US" sz="2800" dirty="0">
              <a:latin typeface="Century Gothic"/>
              <a:cs typeface="Century Gothic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248400" y="2895600"/>
            <a:ext cx="2590800" cy="2819400"/>
          </a:xfrm>
          <a:prstGeom prst="round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Prevent &amp; Respond to CRSV</a:t>
            </a:r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4191000" cy="3970318"/>
          </a:xfrm>
          <a:prstGeom prst="rect">
            <a:avLst/>
          </a:prstGeom>
          <a:noFill/>
          <a:ln w="19050" cmpd="sng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Advise mission leadership</a:t>
            </a:r>
          </a:p>
          <a:p>
            <a:pPr marL="285750" indent="-285750">
              <a:spcAft>
                <a:spcPts val="18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Mainstream CRSV issues</a:t>
            </a:r>
          </a:p>
          <a:p>
            <a:pPr marL="285750" indent="-285750">
              <a:spcAft>
                <a:spcPts val="18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Establish monitoring, analysis and reporting arrangements (MARA)</a:t>
            </a:r>
          </a:p>
          <a:p>
            <a:pPr marL="285750" indent="-285750">
              <a:spcAft>
                <a:spcPts val="18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Carry out prevention activities</a:t>
            </a:r>
          </a:p>
          <a:p>
            <a:pPr marL="285750" indent="-285750">
              <a:spcAft>
                <a:spcPts val="18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Dialogue with parties to the conflict</a:t>
            </a:r>
          </a:p>
          <a:p>
            <a:pPr marL="285750" indent="-285750">
              <a:spcAft>
                <a:spcPts val="18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Strengthen coordination</a:t>
            </a:r>
          </a:p>
          <a:p>
            <a:pPr marL="285750" indent="-285750">
              <a:spcAft>
                <a:spcPts val="18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Training and capacity-building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675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Other Units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12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764166"/>
              </p:ext>
            </p:extLst>
          </p:nvPr>
        </p:nvGraphicFramePr>
        <p:xfrm>
          <a:off x="685800" y="2057400"/>
          <a:ext cx="3505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entury Gothic"/>
                          <a:cs typeface="Century Gothic"/>
                        </a:rPr>
                        <a:t>Gender Adviser</a:t>
                      </a:r>
                      <a:endParaRPr lang="en-US" sz="1800" b="0" dirty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Protection of Civilians</a:t>
                      </a: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Child Protection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Human Rights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JOC/JMAC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SRSG’s Office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652621"/>
              </p:ext>
            </p:extLst>
          </p:nvPr>
        </p:nvGraphicFramePr>
        <p:xfrm>
          <a:off x="4724400" y="2057400"/>
          <a:ext cx="35052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entury Gothic"/>
                          <a:cs typeface="Century Gothic"/>
                        </a:rPr>
                        <a:t>Rule of Law/Judicial Affairs</a:t>
                      </a:r>
                      <a:endParaRPr lang="en-US" sz="1800" b="0" dirty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SSR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DDR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Political Affairs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Corrections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Civil Affairs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Public Information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8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</a:t>
            </a:r>
            <a:r>
              <a:rPr lang="en-US" sz="1400" dirty="0">
                <a:latin typeface="Century Gothic"/>
                <a:cs typeface="Century Gothic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Special Roles of Military and Police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0911" y="35388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800600" y="2590800"/>
            <a:ext cx="1371600" cy="2438400"/>
          </a:xfrm>
          <a:prstGeom prst="rightArrow">
            <a:avLst>
              <a:gd name="adj1" fmla="val 50000"/>
              <a:gd name="adj2" fmla="val 48782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172200" y="2743200"/>
            <a:ext cx="2590800" cy="2057400"/>
          </a:xfrm>
          <a:prstGeom prst="round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Prevent &amp; Respond to CRSV</a:t>
            </a:r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438400"/>
            <a:ext cx="4191000" cy="2585323"/>
          </a:xfrm>
          <a:prstGeom prst="rect">
            <a:avLst/>
          </a:prstGeom>
          <a:noFill/>
          <a:ln w="19050" cmpd="sng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Physical protection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Proactive approach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Monitoring and reporting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Investigations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8710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Coordination with Partners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UNCT coordinates services for survivors: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spc="-40" dirty="0" smtClean="0">
                <a:latin typeface="Century Gothic"/>
                <a:cs typeface="Century Gothic"/>
              </a:rPr>
              <a:t>Health care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spc="-40" dirty="0" smtClean="0">
                <a:latin typeface="Century Gothic"/>
                <a:cs typeface="Century Gothic"/>
              </a:rPr>
              <a:t>Psychosocial support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spc="-40" dirty="0" smtClean="0">
                <a:latin typeface="Century Gothic"/>
                <a:cs typeface="Century Gothic"/>
              </a:rPr>
              <a:t>Legal aid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spc="-40" dirty="0" smtClean="0">
                <a:latin typeface="Century Gothic"/>
                <a:cs typeface="Century Gothic"/>
              </a:rPr>
              <a:t>Socio-economic reintegration services or livelihood support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14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038600"/>
            <a:ext cx="24193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9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Individual Peacekeeping Personnel Can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GB" sz="2400" dirty="0" smtClean="0">
                <a:latin typeface="Century Gothic"/>
                <a:cs typeface="Century Gothic"/>
              </a:rPr>
              <a:t>Support </a:t>
            </a:r>
            <a:r>
              <a:rPr lang="en-GB" sz="2400" dirty="0">
                <a:latin typeface="Century Gothic"/>
                <a:cs typeface="Century Gothic"/>
              </a:rPr>
              <a:t>and encourage local authorities in addressing and combatting CRSV 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Consult </a:t>
            </a:r>
            <a:r>
              <a:rPr lang="en-US" sz="2400" dirty="0" smtClean="0">
                <a:latin typeface="Century Gothic"/>
                <a:cs typeface="Century Gothic"/>
              </a:rPr>
              <a:t>women and men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Talk to women and men separately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Be proactive to prevent CRSV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Respond to potential/actual threats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Share information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Locate local organizations for victim assistance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15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254951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400" spc="-3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provide an understanding of the obligations of peacekeeping personnel in effectively addressing conflict related sexual violence (CRSV).</a:t>
            </a:r>
            <a:endParaRPr lang="en-US" sz="2400" spc="-3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Conflict related sexual violence (CRSV)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CRSV as a punishable crime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Roles and responsibilities of peacekeeping personnel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How a peacekeeping operation (PKO) coordinates action to address CRSV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Peacekeeping personnel are expected to: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Protect civilians – including from sexual violence in conflict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Protect women and children – especially vulnerable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CRSV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Identify CRSV as a punishable crime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Describe roles and responsibilities of peacekeeping personnel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Explain how a peacekeeping operation (PKO) coordinates action to address CRSV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Overview</a:t>
            </a:r>
            <a:endParaRPr lang="en-US" sz="3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Special Attention to Sexual Violence in Conflict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Definition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UN Leads in Addressing CRSV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Legal Framework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UN Guidance on CRSV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Addressing CRSV in UN Peacekeeping 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Roles and Responsibilities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Coordination with Partners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What Individual Peacekeeping Personnel Can Do</a:t>
            </a:r>
            <a:endParaRPr lang="en-US" sz="2400" spc="-2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Special Attention to 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Sexual Violence in Conflict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Prevalent in conflicts – tactic of war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Increased risk for women and girls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Traumatic effects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Culture of impunity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F:\CPTM END\CPTM Slides Content\CRSV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38600"/>
            <a:ext cx="2920409" cy="21903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676400"/>
            <a:ext cx="7391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“</a:t>
            </a:r>
            <a:r>
              <a:rPr lang="en-US" sz="2400" b="1" dirty="0" smtClean="0">
                <a:latin typeface="Century Gothic"/>
                <a:cs typeface="Century Gothic"/>
              </a:rPr>
              <a:t>CRSV</a:t>
            </a:r>
            <a:r>
              <a:rPr lang="en-US" sz="2400" dirty="0" smtClean="0">
                <a:latin typeface="Century Gothic"/>
                <a:cs typeface="Century Gothic"/>
              </a:rPr>
              <a:t> refers to incidents or patterns of sexual violence in conflict or post-conflict situations which include: rape, sexual slavery, forced prostitution, forced pregnancy, enforced sterilization or any other form of sexual violence of comparable gravity against women, men, girls or boys”.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Definition</a:t>
            </a:r>
          </a:p>
        </p:txBody>
      </p:sp>
    </p:spTree>
    <p:extLst>
      <p:ext uri="{BB962C8B-B14F-4D97-AF65-F5344CB8AC3E}">
        <p14:creationId xmlns:p14="http://schemas.microsoft.com/office/powerpoint/2010/main" val="14841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Realities on the Ground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638152"/>
              </p:ext>
            </p:extLst>
          </p:nvPr>
        </p:nvGraphicFramePr>
        <p:xfrm>
          <a:off x="1600200" y="2286000"/>
          <a:ext cx="58674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700"/>
                <a:gridCol w="2933700"/>
              </a:tblGrid>
              <a:tr h="914400">
                <a:tc>
                  <a:txBody>
                    <a:bodyPr/>
                    <a:lstStyle/>
                    <a:p>
                      <a:endParaRPr lang="en-US" sz="2000" b="0" dirty="0" smtClean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Vulnerable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 civilians, situations</a:t>
                      </a:r>
                    </a:p>
                    <a:p>
                      <a:endParaRPr lang="en-US" sz="2000" b="0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anchor="ctr"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0" dirty="0" smtClean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Century Gothic"/>
                          <a:cs typeface="Century Gothic"/>
                        </a:rPr>
                        <a:t>Threats</a:t>
                      </a:r>
                    </a:p>
                    <a:p>
                      <a:endParaRPr lang="en-US" sz="2000" b="0" dirty="0" smtClean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anchor="ctr">
                    <a:solidFill>
                      <a:srgbClr val="8EB4E3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endParaRPr lang="en-US" sz="2000" b="0" dirty="0" smtClean="0">
                        <a:latin typeface="Century Gothic"/>
                        <a:cs typeface="Century Gothic"/>
                      </a:endParaRPr>
                    </a:p>
                    <a:p>
                      <a:r>
                        <a:rPr lang="en-US" sz="2000" b="0" dirty="0" smtClean="0">
                          <a:latin typeface="Century Gothic"/>
                          <a:cs typeface="Century Gothic"/>
                        </a:rPr>
                        <a:t>Perpetrators, capacity to act</a:t>
                      </a:r>
                    </a:p>
                    <a:p>
                      <a:endParaRPr lang="en-US" sz="2000" b="0" dirty="0">
                        <a:latin typeface="Century Gothic"/>
                        <a:cs typeface="Century Gothic"/>
                      </a:endParaRPr>
                    </a:p>
                  </a:txBody>
                  <a:tcPr anchor="ctr"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0" dirty="0" smtClean="0">
                        <a:latin typeface="Century Gothic"/>
                        <a:cs typeface="Century Gothic"/>
                      </a:endParaRPr>
                    </a:p>
                    <a:p>
                      <a:r>
                        <a:rPr lang="en-US" sz="2000" b="0" dirty="0" smtClean="0">
                          <a:latin typeface="Century Gothic"/>
                          <a:cs typeface="Century Gothic"/>
                        </a:rPr>
                        <a:t>Local community</a:t>
                      </a:r>
                      <a:r>
                        <a:rPr lang="en-US" sz="2000" b="0" baseline="0" dirty="0" smtClean="0">
                          <a:latin typeface="Century Gothic"/>
                          <a:cs typeface="Century Gothic"/>
                        </a:rPr>
                        <a:t> protection strategies</a:t>
                      </a:r>
                    </a:p>
                    <a:p>
                      <a:endParaRPr lang="en-US" sz="2000" b="0" dirty="0">
                        <a:latin typeface="Century Gothic"/>
                        <a:cs typeface="Century Gothic"/>
                      </a:endParaRPr>
                    </a:p>
                  </a:txBody>
                  <a:tcPr anchor="ctr"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64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Differences with Related Issues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Gender based </a:t>
            </a:r>
            <a:r>
              <a:rPr lang="en-US" sz="2400" dirty="0">
                <a:latin typeface="Century Gothic"/>
                <a:cs typeface="Century Gothic"/>
              </a:rPr>
              <a:t>v</a:t>
            </a:r>
            <a:r>
              <a:rPr lang="en-US" sz="2400" dirty="0" smtClean="0">
                <a:latin typeface="Century Gothic"/>
                <a:cs typeface="Century Gothic"/>
              </a:rPr>
              <a:t>iolence (GBV)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Sexual and gender </a:t>
            </a:r>
            <a:r>
              <a:rPr lang="en-US" sz="2400" dirty="0">
                <a:latin typeface="Century Gothic"/>
                <a:cs typeface="Century Gothic"/>
              </a:rPr>
              <a:t>b</a:t>
            </a:r>
            <a:r>
              <a:rPr lang="en-US" sz="2400" dirty="0" smtClean="0">
                <a:latin typeface="Century Gothic"/>
                <a:cs typeface="Century Gothic"/>
              </a:rPr>
              <a:t>ased </a:t>
            </a:r>
            <a:r>
              <a:rPr lang="en-US" sz="2400" dirty="0">
                <a:latin typeface="Century Gothic"/>
                <a:cs typeface="Century Gothic"/>
              </a:rPr>
              <a:t>v</a:t>
            </a:r>
            <a:r>
              <a:rPr lang="en-US" sz="2400" dirty="0" smtClean="0">
                <a:latin typeface="Century Gothic"/>
                <a:cs typeface="Century Gothic"/>
              </a:rPr>
              <a:t>iolence (SGBV)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Sexual exploitation and abuse (SEA)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Harmful traditional practices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“Survival sex”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299300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2917</TotalTime>
  <Words>734</Words>
  <Application>Microsoft Office PowerPoint</Application>
  <PresentationFormat>On-screen Show (4:3)</PresentationFormat>
  <Paragraphs>173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Gothic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UN</cp:lastModifiedBy>
  <cp:revision>81</cp:revision>
  <dcterms:created xsi:type="dcterms:W3CDTF">2015-12-09T18:20:24Z</dcterms:created>
  <dcterms:modified xsi:type="dcterms:W3CDTF">2016-08-02T13:17:04Z</dcterms:modified>
</cp:coreProperties>
</file>