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9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2438401" y="3515104"/>
              <a:ext cx="5775542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United Nations Peacekeeping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-500" dirty="0">
                  <a:solidFill>
                    <a:srgbClr val="002060"/>
                  </a:solidFill>
                  <a:effectLst/>
                  <a:latin typeface="Century Gothic"/>
                  <a:ea typeface="Calibri"/>
                  <a:cs typeface="Century Gothic"/>
                </a:rPr>
                <a:t>1.1</a:t>
              </a:r>
              <a:endParaRPr lang="en-US" sz="11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1: An Overview of United Nations Peacekeeping Operations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0800"/>
            <a:ext cx="1981200" cy="1682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9800" y="2667000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International Court of Justice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3200400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Economic and Social Council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3733800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Trusteeship Council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709446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General Assembly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242846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776246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pic>
        <p:nvPicPr>
          <p:cNvPr id="47" name="Picture 2" descr="F:\CPTM END\CPTM Slides Content\Security Council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1367360" cy="911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F:\CPTM END\CPTM Slides Content\General Assemb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71701" cy="914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F:\CPTM END\CPTM Slides Content\secretariat 2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1372410" cy="913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F:\CPTM END\CPTM Slides Content\ICJ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31" y="5410200"/>
            <a:ext cx="1363969" cy="911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F:\CPTM END\CPTM Slides Content\81391 - ECCOSOC chambers -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1366785" cy="91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F:\CPTM END\CPTM Slides Content\Trusteeship council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52" y="5410200"/>
            <a:ext cx="1365448" cy="907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Principal Organs</a:t>
            </a:r>
          </a:p>
        </p:txBody>
      </p:sp>
      <p:pic>
        <p:nvPicPr>
          <p:cNvPr id="21" name="Picture 20"/>
          <p:cNvPicPr/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47987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762000"/>
            <a:ext cx="75438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/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UN Specialized Agencies, Funds &amp; </a:t>
            </a:r>
            <a:r>
              <a:rPr lang="en-US" sz="2800" dirty="0" err="1">
                <a:solidFill>
                  <a:srgbClr val="8D9C36"/>
                </a:solidFill>
                <a:latin typeface="Century Gothic"/>
                <a:cs typeface="Century Gothic"/>
              </a:rPr>
              <a:t>Programmes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176213" algn="ctr"/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pic>
        <p:nvPicPr>
          <p:cNvPr id="23" name="Picture 6" descr="F:\CPTM END\CPTM Slides Content\UN-System-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95569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24927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ekeeping Helmet Phot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19908" r="14660" b="9954"/>
          <a:stretch/>
        </p:blipFill>
        <p:spPr>
          <a:xfrm>
            <a:off x="990600" y="2209800"/>
            <a:ext cx="3363112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2438400"/>
            <a:ext cx="28956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General 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3593068"/>
            <a:ext cx="28956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4724400"/>
            <a:ext cx="28956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Principal UN Organs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Active in Peacekeeping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45600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F:\CPTM END\CPTM Slides Content\General Assemb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24400" y="2819400"/>
            <a:ext cx="342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Main forum for Member States to make decisions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Committees</a:t>
            </a:r>
            <a:r>
              <a:rPr lang="en-US" sz="2400" dirty="0" smtClean="0">
                <a:latin typeface="Century Gothic"/>
                <a:cs typeface="Century Gothic"/>
              </a:rPr>
              <a:t>, e.g.</a:t>
            </a:r>
            <a:r>
              <a:rPr lang="en-US" sz="2400" dirty="0" smtClean="0">
                <a:latin typeface="Century Gothic"/>
                <a:cs typeface="Century Gothic"/>
              </a:rPr>
              <a:t> C-34</a:t>
            </a:r>
            <a:endParaRPr lang="en-US" sz="2400" dirty="0"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286000"/>
            <a:ext cx="33528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General Assembly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General Assembly</a:t>
            </a:r>
          </a:p>
        </p:txBody>
      </p:sp>
      <p:pic>
        <p:nvPicPr>
          <p:cNvPr id="13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4" name="Slide Number Placeholder 2"/>
          <p:cNvSpPr txBox="1">
            <a:spLocks/>
          </p:cNvSpPr>
          <p:nvPr/>
        </p:nvSpPr>
        <p:spPr>
          <a:xfrm>
            <a:off x="6553200" y="64166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entury Gothic"/>
                <a:cs typeface="Century Gothic"/>
              </a:rPr>
              <a:t>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255012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CPTM END\CPTM Slides Content\Security Cou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2819400"/>
            <a:ext cx="39624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Primary responsibility for maintaining international peace and security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Power to investigate threats and take appropriate measures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286000"/>
            <a:ext cx="33528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67425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G Ban Ki-mo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2992" r="2079" b="11106"/>
          <a:stretch/>
        </p:blipFill>
        <p:spPr bwMode="auto">
          <a:xfrm>
            <a:off x="917824" y="3969079"/>
            <a:ext cx="2736433" cy="18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F:\CPTM END\CPTM Slides Content\secretariat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4" y="1987879"/>
            <a:ext cx="2739776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2597479"/>
            <a:ext cx="39624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Secretariat:</a:t>
            </a:r>
            <a:br>
              <a:rPr lang="en-US" sz="2400" dirty="0" smtClean="0">
                <a:latin typeface="Century Gothic"/>
                <a:cs typeface="Century Gothic"/>
              </a:rPr>
            </a:br>
            <a:r>
              <a:rPr lang="en-US" sz="2400" dirty="0" smtClean="0">
                <a:latin typeface="Century Gothic"/>
                <a:cs typeface="Century Gothic"/>
              </a:rPr>
              <a:t>led </a:t>
            </a:r>
            <a:r>
              <a:rPr lang="en-US" sz="2400" dirty="0">
                <a:latin typeface="Century Gothic"/>
                <a:cs typeface="Century Gothic"/>
              </a:rPr>
              <a:t>by Secretary-General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Secretary-General: “Chief Administrative Officer” of the Organization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987879"/>
            <a:ext cx="33528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Secretariat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Secretariat</a:t>
            </a:r>
          </a:p>
        </p:txBody>
      </p:sp>
      <p:pic>
        <p:nvPicPr>
          <p:cNvPr id="15" name="Picture 6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6553200" y="64166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799892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00400" y="32882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8216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43550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DPKO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DFS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9916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622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DFS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DPKO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Secretariat Departments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Active in Peacekeeping</a:t>
            </a:r>
          </a:p>
        </p:txBody>
      </p:sp>
      <p:pic>
        <p:nvPicPr>
          <p:cNvPr id="30" name="Picture 29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14513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200400" y="32882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38216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3550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38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DPKO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DFS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-762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9916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622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DFS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48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DPKO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657600" y="4800600"/>
            <a:ext cx="1828800" cy="1295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85800" y="870228"/>
            <a:ext cx="815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Department of Peacekeeping Operations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Executive direction </a:t>
            </a:r>
            <a:r>
              <a:rPr lang="en-US" sz="2400" dirty="0" smtClean="0">
                <a:latin typeface="Century Gothic"/>
                <a:cs typeface="Century Gothic"/>
              </a:rPr>
              <a:t>of </a:t>
            </a:r>
            <a:r>
              <a:rPr lang="en-US" sz="2400" dirty="0">
                <a:latin typeface="Century Gothic"/>
                <a:cs typeface="Century Gothic"/>
              </a:rPr>
              <a:t>peacekeeping operations</a:t>
            </a:r>
          </a:p>
        </p:txBody>
      </p:sp>
      <p:pic>
        <p:nvPicPr>
          <p:cNvPr id="25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26" name="Slide Number Placeholder 2"/>
          <p:cNvSpPr txBox="1">
            <a:spLocks/>
          </p:cNvSpPr>
          <p:nvPr/>
        </p:nvSpPr>
        <p:spPr>
          <a:xfrm>
            <a:off x="6553200" y="64166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26562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200400" y="32882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38216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3550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38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DPKO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DFS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-762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9916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622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DFS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48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DPKO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905000" y="4800600"/>
            <a:ext cx="1828800" cy="1295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" y="870228"/>
            <a:ext cx="815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Department of Field Support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Delivers support to UN field </a:t>
            </a:r>
            <a:r>
              <a:rPr lang="en-US" sz="2400" dirty="0" smtClean="0">
                <a:latin typeface="Century Gothic"/>
                <a:cs typeface="Century Gothic"/>
              </a:rPr>
              <a:t>missions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Finance, personnel, administration, information and communication technology, logistics</a:t>
            </a:r>
          </a:p>
        </p:txBody>
      </p:sp>
      <p:pic>
        <p:nvPicPr>
          <p:cNvPr id="26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6553200" y="64166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243753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200400" y="32882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38216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3550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38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DPKO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DFS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-762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9916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622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DFS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48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DPKO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410200" y="4800600"/>
            <a:ext cx="1828800" cy="1295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" y="870228"/>
            <a:ext cx="815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Department of Political Affairs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Substantive direction to Special Political Missions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Collaborates with peacekeeping missions – political analysis, electoral assistance</a:t>
            </a:r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95427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860814" y="685800"/>
            <a:ext cx="7422372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Aim</a:t>
            </a:r>
            <a:r>
              <a:rPr lang="en-US" sz="32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sz="32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To introduce the United Nations and its </a:t>
            </a: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Peacekeeping Operations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048000" y="4343400"/>
            <a:ext cx="3276600" cy="1981200"/>
          </a:xfrm>
          <a:prstGeom prst="ellipse">
            <a:avLst/>
          </a:prstGeom>
          <a:solidFill>
            <a:srgbClr val="00206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48000" y="2971800"/>
            <a:ext cx="3276600" cy="1981200"/>
          </a:xfrm>
          <a:prstGeom prst="ellipse">
            <a:avLst/>
          </a:prstGeom>
          <a:solidFill>
            <a:srgbClr val="00206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0" y="1600200"/>
            <a:ext cx="3276600" cy="1981200"/>
          </a:xfrm>
          <a:prstGeom prst="ellipse">
            <a:avLst/>
          </a:prstGeom>
          <a:solidFill>
            <a:srgbClr val="00206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5" idx="2"/>
            <a:endCxn id="50" idx="0"/>
          </p:cNvCxnSpPr>
          <p:nvPr/>
        </p:nvCxnSpPr>
        <p:spPr>
          <a:xfrm>
            <a:off x="4648200" y="2105799"/>
            <a:ext cx="0" cy="2387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76400" y="2362200"/>
            <a:ext cx="11430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/>
                <a:cs typeface="Century Gothic"/>
              </a:rPr>
              <a:t>Strategic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6400" y="3733800"/>
            <a:ext cx="13716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/>
                <a:cs typeface="Century Gothic"/>
              </a:rPr>
              <a:t>Operational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5181600"/>
            <a:ext cx="11430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/>
                <a:cs typeface="Century Gothic"/>
              </a:rPr>
              <a:t>Tactical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0" y="1828800"/>
            <a:ext cx="16764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General Assembly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0" y="1828800"/>
            <a:ext cx="16764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0" y="2206823"/>
            <a:ext cx="16764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05400" y="2590800"/>
            <a:ext cx="1676400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(DPKO, DFS, DPA)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10000" y="3124200"/>
            <a:ext cx="1676400" cy="276999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Head of Mission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10000" y="3581400"/>
            <a:ext cx="1676400" cy="646331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Mission Headquarters &amp; Leadership Team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00" y="4492823"/>
            <a:ext cx="1676400" cy="276999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Component Heads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000" y="5029200"/>
            <a:ext cx="1676400" cy="276999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Civilian Units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24400" y="5410200"/>
            <a:ext cx="1676400" cy="276999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Police Units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5407223"/>
            <a:ext cx="1676400" cy="276999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Military Units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0000" y="5791200"/>
            <a:ext cx="1676400" cy="276999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Regional Offices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648200" y="2819400"/>
            <a:ext cx="457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0" idx="2"/>
            <a:endCxn id="51" idx="0"/>
          </p:cNvCxnSpPr>
          <p:nvPr/>
        </p:nvCxnSpPr>
        <p:spPr>
          <a:xfrm>
            <a:off x="4648200" y="4769822"/>
            <a:ext cx="0" cy="25937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3"/>
          </p:cNvCxnSpPr>
          <p:nvPr/>
        </p:nvCxnSpPr>
        <p:spPr>
          <a:xfrm>
            <a:off x="5486400" y="5167700"/>
            <a:ext cx="228600" cy="13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581400" y="5181600"/>
            <a:ext cx="228600" cy="148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715000" y="5181600"/>
            <a:ext cx="0" cy="228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581400" y="5181600"/>
            <a:ext cx="0" cy="228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The Strategic, Operational &amp; Tactical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Levels in Peacekeeping</a:t>
            </a:r>
          </a:p>
        </p:txBody>
      </p:sp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70624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85800" y="381000"/>
            <a:ext cx="7924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UN-Specific Terms of Use</a:t>
            </a:r>
          </a:p>
          <a:p>
            <a:pPr marL="3175">
              <a:spcAft>
                <a:spcPts val="1200"/>
              </a:spcAft>
            </a:pPr>
            <a:r>
              <a:rPr lang="en-US" dirty="0">
                <a:solidFill>
                  <a:srgbClr val="8D9C36"/>
                </a:solidFill>
                <a:latin typeface="Century Gothic"/>
                <a:cs typeface="Century Gothic"/>
              </a:rPr>
              <a:t>(As defined in DPKO/DFS Policies)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Strategic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latin typeface="Century Gothic"/>
                <a:cs typeface="Century Gothic"/>
              </a:rPr>
              <a:t>High level political decision-making and management of a UN peacekeeping operation at UN HQ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Operational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latin typeface="Century Gothic"/>
                <a:cs typeface="Century Gothic"/>
              </a:rPr>
              <a:t>Field-based management of a peacekeeping operation at Mission HQ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Tactical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latin typeface="Century Gothic"/>
                <a:cs typeface="Century Gothic"/>
              </a:rPr>
              <a:t>Management of military, police and civilian operations below the level of Mission HQ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latin typeface="Century Gothic"/>
                <a:cs typeface="Century Gothic"/>
              </a:rPr>
              <a:t>Supervision of individual personnel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latin typeface="Century Gothic"/>
                <a:cs typeface="Century Gothic"/>
              </a:rPr>
              <a:t>Exercised at various levels by subordinate commanders of specific components and civilian heads at levels below the Mission HQ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49074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and its purpose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UN Charter as the guiding document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Principal organs involved in peacekeeping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epartments active in peacekeeping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Three levels of UN peacekeeping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As peacekeeping personnel you: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Represent the UN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Carry out decisions made at the UN Headquarters in New York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999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the UN and its purpose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Identify the UN Charter as the guiding document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List principal organs involved in peacekeeping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List departments active in peacekeeping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three levels of UN peacekeeping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Overview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An Introduction to the UN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Principal Organs of the UN Active in Peacekeeping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Departments of the Secretariat Active in Peacekeeping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Three Levels in Peacekeeping – Strategic, Operational &amp; Tactical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An Introduction to the 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Violent conflict is devastating</a:t>
            </a:r>
          </a:p>
        </p:txBody>
      </p:sp>
      <p:pic>
        <p:nvPicPr>
          <p:cNvPr id="8" name="Picture 4" descr="F:\CPTM END\CPTM Slides Content\Syria war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4"/>
          <a:stretch/>
        </p:blipFill>
        <p:spPr bwMode="auto">
          <a:xfrm>
            <a:off x="6172200" y="3204102"/>
            <a:ext cx="2816352" cy="1883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CPTM END\CPTM Slides Content\CRS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r="4073"/>
          <a:stretch/>
        </p:blipFill>
        <p:spPr bwMode="auto">
          <a:xfrm>
            <a:off x="3142807" y="3204102"/>
            <a:ext cx="2819400" cy="1886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CPTM END\CPTM Slides Content\03-12-2015Syrian_Refuge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" y="3206452"/>
            <a:ext cx="2816839" cy="1881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igning Ceremon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6" y="3733800"/>
            <a:ext cx="3262744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066800"/>
            <a:ext cx="73914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The United Nations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Founded in 1945 after World War </a:t>
            </a:r>
            <a:r>
              <a:rPr lang="en-US" sz="2400" dirty="0" smtClean="0">
                <a:latin typeface="Century Gothic"/>
                <a:cs typeface="Century Gothic"/>
              </a:rPr>
              <a:t>II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Century Gothic"/>
                <a:cs typeface="Century Gothic"/>
              </a:rPr>
              <a:t>“[…]to </a:t>
            </a:r>
            <a:r>
              <a:rPr lang="en-GB" sz="2400" dirty="0">
                <a:latin typeface="Century Gothic"/>
                <a:cs typeface="Century Gothic"/>
              </a:rPr>
              <a:t>save succeeding generations from the scourge of </a:t>
            </a:r>
            <a:r>
              <a:rPr lang="en-GB" sz="2400" dirty="0" smtClean="0">
                <a:latin typeface="Century Gothic"/>
                <a:cs typeface="Century Gothic"/>
              </a:rPr>
              <a:t>war[…]” 			   (</a:t>
            </a:r>
            <a:r>
              <a:rPr lang="en-GB" sz="2400" dirty="0">
                <a:latin typeface="Century Gothic"/>
                <a:cs typeface="Century Gothic"/>
              </a:rPr>
              <a:t>Preamble of the </a:t>
            </a:r>
            <a:r>
              <a:rPr lang="en-GB" sz="2400" dirty="0" smtClean="0">
                <a:latin typeface="Century Gothic"/>
                <a:cs typeface="Century Gothic"/>
              </a:rPr>
              <a:t>UN-Charter</a:t>
            </a:r>
            <a:r>
              <a:rPr lang="en-GB" sz="2400" dirty="0"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6" name="Picture 7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48417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1033552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UN Member States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193 sovereign Member States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Universal and impartial international organization</a:t>
            </a:r>
          </a:p>
        </p:txBody>
      </p:sp>
      <p:pic>
        <p:nvPicPr>
          <p:cNvPr id="7" name="Picture 2" descr="C:\Users\Oluwaseun.Abiola\Desktop\CPTM Slides Content\UN Members 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046846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26083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luwaseun.Abiola\Desktop\CPTM Slides Content\UN Ch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71825"/>
            <a:ext cx="2431082" cy="322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66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UN Charter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Founding document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Defines main purposes and principles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“Maintain international peace and security” – a main purpose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30903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670</Words>
  <Application>Microsoft Office PowerPoint</Application>
  <PresentationFormat>Bildschirmpräsentation (4:3)</PresentationFormat>
  <Paragraphs>194</Paragraphs>
  <Slides>24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Philipp Bovensiepen</cp:lastModifiedBy>
  <cp:revision>72</cp:revision>
  <dcterms:created xsi:type="dcterms:W3CDTF">2015-12-09T18:20:24Z</dcterms:created>
  <dcterms:modified xsi:type="dcterms:W3CDTF">2016-07-31T12:51:23Z</dcterms:modified>
</cp:coreProperties>
</file>