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82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spc="-4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The Basic Principles of UN Peacekeeping</a:t>
              </a:r>
              <a:endParaRPr lang="en-US" sz="2800" spc="-4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 smtClean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1. 3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Impartiality: What Peacekeepers Can Do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Build relationships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Avoid activities compromising 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Rationale for action well-established and communicated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Public information </a:t>
            </a:r>
          </a:p>
          <a:p>
            <a:pPr marL="344488"/>
            <a:r>
              <a:rPr lang="en-US" sz="2400" dirty="0" smtClean="0">
                <a:latin typeface="Century Gothic"/>
                <a:cs typeface="Century Gothic"/>
              </a:rPr>
              <a:t>communications and key </a:t>
            </a:r>
          </a:p>
          <a:p>
            <a:pPr marL="344488"/>
            <a:r>
              <a:rPr lang="en-US" sz="2400" dirty="0" smtClean="0">
                <a:latin typeface="Century Gothic"/>
                <a:cs typeface="Century Gothic"/>
              </a:rPr>
              <a:t>messages enforced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 descr="PK Photo 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r="25718"/>
          <a:stretch/>
        </p:blipFill>
        <p:spPr>
          <a:xfrm>
            <a:off x="6349240" y="3505200"/>
            <a:ext cx="2209983" cy="27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Basic Principle #3: Non-Use of Force Except in Self-</a:t>
            </a:r>
            <a:r>
              <a:rPr lang="en-US" sz="2800" spc="-50" dirty="0" err="1" smtClean="0">
                <a:solidFill>
                  <a:srgbClr val="8D9C36"/>
                </a:solidFill>
                <a:latin typeface="Century Gothic"/>
                <a:cs typeface="Century Gothic"/>
              </a:rPr>
              <a:t>Defence</a:t>
            </a: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 &amp; </a:t>
            </a:r>
            <a:r>
              <a:rPr lang="en-US" sz="2800" spc="-50" dirty="0" err="1" smtClean="0">
                <a:solidFill>
                  <a:srgbClr val="8D9C36"/>
                </a:solidFill>
                <a:latin typeface="Century Gothic"/>
                <a:cs typeface="Century Gothic"/>
              </a:rPr>
              <a:t>Defence</a:t>
            </a: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 of the Mandate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Use of force permitted in </a:t>
            </a:r>
            <a:r>
              <a:rPr lang="en-US" sz="2400" dirty="0" err="1" smtClean="0">
                <a:latin typeface="Century Gothic"/>
                <a:cs typeface="Century Gothic"/>
              </a:rPr>
              <a:t>self-defence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defence</a:t>
            </a:r>
            <a:r>
              <a:rPr lang="en-US" sz="2400" dirty="0" smtClean="0">
                <a:latin typeface="Century Gothic"/>
                <a:cs typeface="Century Gothic"/>
              </a:rPr>
              <a:t> of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Council authorizes “all necessary means” to defend the mandate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9" descr="C:\! A Work Current or Backup\! Core Integrated Training\Photos\1.2 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t="2754" r="5141" b="3334"/>
          <a:stretch/>
        </p:blipFill>
        <p:spPr bwMode="auto">
          <a:xfrm>
            <a:off x="7239000" y="3470835"/>
            <a:ext cx="1344706" cy="285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9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18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Non-Use of Force: What Peacekeepers Can Do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Exercise restraint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Precise, proportional and appropriate use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Early de-escalation of violence, non-violent means of persuasion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ROE or DUF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9" descr="C:\! A Work Current or Backup\! Core Integrated Training\Photos\1.2 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t="2754" r="5141" b="3334"/>
          <a:stretch/>
        </p:blipFill>
        <p:spPr bwMode="auto">
          <a:xfrm>
            <a:off x="7239000" y="3470835"/>
            <a:ext cx="1344706" cy="285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5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Other Success Factors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Credibility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Promotion of National and Local Ownership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2" descr="F:\CPTM END\CPTM Slides Content\key to succ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2704410" cy="196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7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Success Factor #1: Legitimacy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PKOs have international 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Quality and conduct of personnel affect perceived legitimacy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3157537" cy="252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Legitimacy: What Peacekeepers Can Do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Maintain high standards of professionalism, competence, integrity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Respect local population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Zero tolerance for sexual exploitation and abuse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3157537" cy="252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8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Success Factor #2: Credibility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Depends on achieving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Affected by ability to manage and meet expectations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028" name="Picture 4" descr="UNOCI Police Officers Patrol Market Area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4561200" cy="305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Credibility: What Peacekeepers Can Do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Implement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Remain confident, capable, unified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Manage expectations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2" name="Picture 7" descr="C:\! A Work Current or Backup\! Core Integrated Training\Photos\1.2 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2103" r="2359" b="2784"/>
          <a:stretch/>
        </p:blipFill>
        <p:spPr bwMode="auto">
          <a:xfrm>
            <a:off x="3962400" y="3200400"/>
            <a:ext cx="4562202" cy="305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9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Success Factor #3: Promotion of National &amp; Local Ownership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Inclusive and consultative processes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Include local and national perspectives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Allow national capacity to lead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10" descr="women in meeting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t="1988" r="3983" b="2311"/>
          <a:stretch/>
        </p:blipFill>
        <p:spPr bwMode="auto">
          <a:xfrm>
            <a:off x="6705600" y="3637738"/>
            <a:ext cx="1881322" cy="271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Promotion of National and Local Ownership: What Peacekeepers Can Do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Respect national sovereignty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and build national capacity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Build trust, cooperation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Be sensitive to local needs, </a:t>
            </a:r>
          </a:p>
          <a:p>
            <a:pPr marL="34448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perspectives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10" descr="women in meeting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t="1988" r="3983" b="2311"/>
          <a:stretch/>
        </p:blipFill>
        <p:spPr bwMode="auto">
          <a:xfrm>
            <a:off x="6705600" y="3637738"/>
            <a:ext cx="1881322" cy="271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7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introduce the basic principles and success factors of UN peacekeeping and explain how 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put them in to practice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Basic principles and key success factors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“Legitimacy” and “credibility”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Peacekeepers support to legitimacy and credibility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“National and local ownership” – essential to success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The Basic Principles: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Direct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Must be known, understood, applied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the basic principles and key success factors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“legitimacy” and “credibility”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how peacekeepers support legitimacy and credibility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“national and local ownership” and why essential to success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3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Basic Principles</a:t>
            </a:r>
          </a:p>
          <a:p>
            <a:pPr marL="914400" lvl="1" indent="-4572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Consent</a:t>
            </a:r>
          </a:p>
          <a:p>
            <a:pPr marL="914400" lvl="1" indent="-4572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Impartiality</a:t>
            </a:r>
          </a:p>
          <a:p>
            <a:pPr marL="914400" lvl="1" indent="-457200">
              <a:lnSpc>
                <a:spcPct val="115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Non-Use of Force Except in Self-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Defence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&amp;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Defence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of the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Other Success Factors</a:t>
            </a:r>
          </a:p>
          <a:p>
            <a:pPr marL="914400" lvl="1" indent="-4572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Legitimacy</a:t>
            </a:r>
          </a:p>
          <a:p>
            <a:pPr marL="914400" lvl="1" indent="-4572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Credibility</a:t>
            </a:r>
          </a:p>
          <a:p>
            <a:pPr marL="914400" lvl="1" indent="-457200">
              <a:lnSpc>
                <a:spcPct val="115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Promotion of National &amp; Local Ownership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Basic Principles of UN Peacekeeping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Consent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Non-use of force except in </a:t>
            </a:r>
            <a:r>
              <a:rPr lang="en-US" sz="2400" dirty="0" err="1" smtClean="0">
                <a:latin typeface="Century Gothic"/>
                <a:cs typeface="Century Gothic"/>
              </a:rPr>
              <a:t>self-defence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defence</a:t>
            </a:r>
            <a:r>
              <a:rPr lang="en-US" sz="2400" dirty="0" smtClean="0">
                <a:latin typeface="Century Gothic"/>
                <a:cs typeface="Century Gothic"/>
              </a:rPr>
              <a:t> of the mandate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10" descr="compa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01049"/>
            <a:ext cx="1630361" cy="222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Basic Principle #1: Consent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>
                <a:latin typeface="Century Gothic"/>
                <a:cs typeface="Century Gothic"/>
              </a:rPr>
              <a:t>All UN peacekeeping operations deploy at least with consent of the host authorities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7" descr="C:\! A Work Current or Backup\! Core Integrated Training\Photos\slide 1.2 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2180" r="1430" b="1976"/>
          <a:stretch/>
        </p:blipFill>
        <p:spPr bwMode="auto">
          <a:xfrm>
            <a:off x="5105400" y="3995401"/>
            <a:ext cx="3492564" cy="228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Consent: What Peacekeepers Can Do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Continuously scan and </a:t>
            </a:r>
            <a:r>
              <a:rPr lang="en-US" sz="2400" dirty="0" err="1" smtClean="0">
                <a:latin typeface="Century Gothic"/>
                <a:cs typeface="Century Gothic"/>
              </a:rPr>
              <a:t>analyse</a:t>
            </a:r>
            <a:r>
              <a:rPr lang="en-US" sz="2400" dirty="0" smtClean="0">
                <a:latin typeface="Century Gothic"/>
                <a:cs typeface="Century Gothic"/>
              </a:rPr>
              <a:t> environment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Learn about host country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Assess and report on parties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Build and respect trust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7" descr="C:\! A Work Current or Backup\! Core Integrated Training\Photos\slide 1.2 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2180" r="1430" b="1976"/>
          <a:stretch/>
        </p:blipFill>
        <p:spPr bwMode="auto">
          <a:xfrm>
            <a:off x="5105400" y="3995401"/>
            <a:ext cx="3492564" cy="228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4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Basic Principle #2: Impartiality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PKOs implement mandates without </a:t>
            </a:r>
            <a:r>
              <a:rPr lang="en-US" sz="2400" dirty="0" err="1" smtClean="0">
                <a:latin typeface="Century Gothic"/>
                <a:cs typeface="Century Gothic"/>
              </a:rPr>
              <a:t>favour</a:t>
            </a:r>
            <a:r>
              <a:rPr lang="en-US" sz="2400" dirty="0" smtClean="0">
                <a:latin typeface="Century Gothic"/>
                <a:cs typeface="Century Gothic"/>
              </a:rPr>
              <a:t> or prejudice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PK Photo 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r="25718"/>
          <a:stretch/>
        </p:blipFill>
        <p:spPr>
          <a:xfrm>
            <a:off x="6349240" y="3505200"/>
            <a:ext cx="2209983" cy="27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Bildschirmpräsentation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78</cp:revision>
  <dcterms:created xsi:type="dcterms:W3CDTF">2015-12-09T18:20:24Z</dcterms:created>
  <dcterms:modified xsi:type="dcterms:W3CDTF">2016-07-31T13:25:51Z</dcterms:modified>
</cp:coreProperties>
</file>