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65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8EB4E3"/>
    <a:srgbClr val="8D9C36"/>
    <a:srgbClr val="DCE6F2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65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08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21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0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6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F566-BB43-490A-BB5D-934A8559B556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Peace and Security Activities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1. 2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2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Peacekeeping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Preserves peace when fighting ends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Implements peace agreement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Authorized </a:t>
            </a:r>
            <a:r>
              <a:rPr lang="en-US" sz="2400" u="sng" dirty="0">
                <a:latin typeface="Century Gothic"/>
                <a:cs typeface="Century Gothic"/>
              </a:rPr>
              <a:t>with</a:t>
            </a:r>
            <a:r>
              <a:rPr lang="en-US" sz="2400" dirty="0">
                <a:latin typeface="Century Gothic"/>
                <a:cs typeface="Century Gothic"/>
              </a:rPr>
              <a:t> consent of conflict parties</a:t>
            </a:r>
          </a:p>
        </p:txBody>
      </p:sp>
      <p:pic>
        <p:nvPicPr>
          <p:cNvPr id="3" name="Picture 2" descr="on patrol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" t="2003" r="1248" b="3211"/>
          <a:stretch/>
        </p:blipFill>
        <p:spPr bwMode="auto">
          <a:xfrm>
            <a:off x="5074524" y="4191000"/>
            <a:ext cx="3536076" cy="213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97878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Peace Enforcement vs.</a:t>
            </a:r>
            <a:b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</a:b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Robust Peacekeeping</a:t>
            </a:r>
            <a:endParaRPr lang="en-US" sz="2400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Peace </a:t>
            </a:r>
            <a:r>
              <a:rPr lang="en-US" sz="2400" b="1" dirty="0">
                <a:latin typeface="Century Gothic"/>
                <a:cs typeface="Century Gothic"/>
              </a:rPr>
              <a:t>enforcement: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GB" sz="2400" dirty="0" smtClean="0">
                <a:latin typeface="Century Gothic"/>
                <a:cs typeface="Century Gothic"/>
              </a:rPr>
              <a:t>coercive </a:t>
            </a:r>
            <a:r>
              <a:rPr lang="en-GB" sz="2400" dirty="0">
                <a:latin typeface="Century Gothic"/>
                <a:cs typeface="Century Gothic"/>
              </a:rPr>
              <a:t>measures (strategic level), including the use of military force without consent of the parties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Robust peacekeeping: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GB" sz="2400" dirty="0" smtClean="0">
                <a:latin typeface="Century Gothic"/>
                <a:cs typeface="Century Gothic"/>
              </a:rPr>
              <a:t>use </a:t>
            </a:r>
            <a:r>
              <a:rPr lang="en-GB" sz="2400" dirty="0">
                <a:latin typeface="Century Gothic"/>
                <a:cs typeface="Century Gothic"/>
              </a:rPr>
              <a:t>of force with the consent of the parties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Security Council authorization for use of force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566312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066800"/>
            <a:ext cx="7391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err="1">
                <a:solidFill>
                  <a:srgbClr val="8D9C36"/>
                </a:solidFill>
                <a:latin typeface="Century Gothic"/>
                <a:cs typeface="Century Gothic"/>
              </a:rPr>
              <a:t>Peacebuilding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Long-term process, creates conditions for lasting peace, works on root causes of conflict</a:t>
            </a:r>
          </a:p>
        </p:txBody>
      </p:sp>
      <p:pic>
        <p:nvPicPr>
          <p:cNvPr id="4" name="Picture 4" descr="C:\Users\Oluwaseun.Abiola\Desktop\CPTM Slides Content\Peacebuil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35400"/>
            <a:ext cx="3733800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202248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95400" y="3810000"/>
            <a:ext cx="6553200" cy="2819400"/>
          </a:xfrm>
          <a:prstGeom prst="ellipse">
            <a:avLst/>
          </a:prstGeom>
          <a:solidFill>
            <a:srgbClr val="DCE6F2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Post-Conflict </a:t>
            </a:r>
            <a:r>
              <a:rPr lang="en-US" sz="2200" dirty="0" err="1">
                <a:solidFill>
                  <a:srgbClr val="002060"/>
                </a:solidFill>
                <a:latin typeface="Century Gothic"/>
                <a:cs typeface="Century Gothic"/>
              </a:rPr>
              <a:t>Peacebuilding</a:t>
            </a:r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 and Preventing Relapse to Conflict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Linkages and Overlaps in Peace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and Security Activities</a:t>
            </a:r>
          </a:p>
        </p:txBody>
      </p:sp>
      <p:sp>
        <p:nvSpPr>
          <p:cNvPr id="3" name="Oval 2"/>
          <p:cNvSpPr/>
          <p:nvPr/>
        </p:nvSpPr>
        <p:spPr>
          <a:xfrm>
            <a:off x="2971800" y="1219200"/>
            <a:ext cx="3200400" cy="1447800"/>
          </a:xfrm>
          <a:prstGeom prst="ellipse">
            <a:avLst/>
          </a:prstGeom>
          <a:solidFill>
            <a:srgbClr val="8EB4E3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Conflict Prevention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2895600"/>
            <a:ext cx="3200400" cy="1447800"/>
          </a:xfrm>
          <a:prstGeom prst="ellipse">
            <a:avLst/>
          </a:prstGeom>
          <a:solidFill>
            <a:srgbClr val="8EB4E3">
              <a:alpha val="5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Peacemaking</a:t>
            </a:r>
          </a:p>
        </p:txBody>
      </p:sp>
      <p:sp>
        <p:nvSpPr>
          <p:cNvPr id="12" name="Oval 11"/>
          <p:cNvSpPr/>
          <p:nvPr/>
        </p:nvSpPr>
        <p:spPr>
          <a:xfrm>
            <a:off x="4343400" y="2895600"/>
            <a:ext cx="3200400" cy="1447800"/>
          </a:xfrm>
          <a:prstGeom prst="ellipse">
            <a:avLst/>
          </a:prstGeom>
          <a:solidFill>
            <a:srgbClr val="8EB4E3">
              <a:alpha val="5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Peace Enforcement</a:t>
            </a:r>
          </a:p>
        </p:txBody>
      </p:sp>
      <p:sp>
        <p:nvSpPr>
          <p:cNvPr id="13" name="Oval 12"/>
          <p:cNvSpPr/>
          <p:nvPr/>
        </p:nvSpPr>
        <p:spPr>
          <a:xfrm>
            <a:off x="2971800" y="3962400"/>
            <a:ext cx="3200400" cy="1447800"/>
          </a:xfrm>
          <a:prstGeom prst="ellipse">
            <a:avLst/>
          </a:prstGeom>
          <a:solidFill>
            <a:srgbClr val="DCE6F2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Peacekeeping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800290"/>
            <a:ext cx="7391400" cy="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" y="4191000"/>
            <a:ext cx="7391400" cy="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28002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Conflict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4191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Cease-fire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8305800" y="1143000"/>
            <a:ext cx="0" cy="4267200"/>
          </a:xfrm>
          <a:prstGeom prst="line">
            <a:avLst/>
          </a:prstGeom>
          <a:ln>
            <a:solidFill>
              <a:srgbClr val="00206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5486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Political Process</a:t>
            </a:r>
          </a:p>
        </p:txBody>
      </p:sp>
      <p:pic>
        <p:nvPicPr>
          <p:cNvPr id="20" name="Picture 19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2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425593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654132"/>
              </p:ext>
            </p:extLst>
          </p:nvPr>
        </p:nvGraphicFramePr>
        <p:xfrm>
          <a:off x="228600" y="685800"/>
          <a:ext cx="8692777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Acrobat Document" r:id="rId3" imgW="7543665" imgH="5829194" progId="AcroExch.Document.11">
                  <p:embed/>
                </p:oleObj>
              </mc:Choice>
              <mc:Fallback>
                <p:oleObj name="Acrobat Document" r:id="rId3" imgW="7543665" imgH="5829194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685800"/>
                        <a:ext cx="8692777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Different Types of Peacekeeping Operations</a:t>
            </a:r>
          </a:p>
        </p:txBody>
      </p:sp>
      <p:pic>
        <p:nvPicPr>
          <p:cNvPr id="7" name="Picture 6"/>
          <p:cNvPicPr/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2370116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Different Types of Peacekeeping Operations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7391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Traditional peacekeeping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Multi-dimensional peacekeeping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Transitional authority</a:t>
            </a:r>
          </a:p>
        </p:txBody>
      </p:sp>
      <p:pic>
        <p:nvPicPr>
          <p:cNvPr id="6" name="Picture 2" descr="C:\Users\Oluwaseun.Abiola\Desktop\CPTM Slides Content\UN P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81400"/>
            <a:ext cx="21082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2921548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Traditional Peacekeeping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Temporary measures to manage conflict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Creates safer conditions for peacemaking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Primarily military model</a:t>
            </a:r>
          </a:p>
        </p:txBody>
      </p:sp>
      <p:pic>
        <p:nvPicPr>
          <p:cNvPr id="4" name="Picture 3" descr="traditional pking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" t="4770" r="3413" b="5328"/>
          <a:stretch/>
        </p:blipFill>
        <p:spPr bwMode="auto">
          <a:xfrm>
            <a:off x="6287247" y="3429000"/>
            <a:ext cx="2323353" cy="28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534563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Multidimensional Peacekeeping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Deployed after internal conflict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Creates secure and stable environment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Supports implementation of peace agreement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Mix of military, police and civilians</a:t>
            </a:r>
          </a:p>
        </p:txBody>
      </p:sp>
      <p:pic>
        <p:nvPicPr>
          <p:cNvPr id="5" name="Picture 2" descr="C:\Users\Oluwaseun.Abiola\Desktop\CPTM Slides Content\Multid P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67200"/>
            <a:ext cx="5120861" cy="202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2716143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Transitional Authority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Multi-dimensional peacekeeping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Temporary </a:t>
            </a:r>
            <a:r>
              <a:rPr lang="en-US" sz="2400" dirty="0" smtClean="0">
                <a:latin typeface="Century Gothic"/>
                <a:cs typeface="Century Gothic"/>
              </a:rPr>
              <a:t>State </a:t>
            </a:r>
            <a:r>
              <a:rPr lang="en-US" sz="2400" dirty="0">
                <a:latin typeface="Century Gothic"/>
                <a:cs typeface="Century Gothic"/>
              </a:rPr>
              <a:t>functions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50220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Special Political Missions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63177"/>
              </p:ext>
            </p:extLst>
          </p:nvPr>
        </p:nvGraphicFramePr>
        <p:xfrm>
          <a:off x="838200" y="838200"/>
          <a:ext cx="7696200" cy="5704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Acrobat Document" r:id="rId3" imgW="7543665" imgH="5591163" progId="AcroExch.Document.11">
                  <p:embed/>
                </p:oleObj>
              </mc:Choice>
              <mc:Fallback>
                <p:oleObj name="Acrobat Document" r:id="rId3" imgW="7543665" imgH="5591163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838200"/>
                        <a:ext cx="7696200" cy="57041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/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11208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09600" y="685800"/>
            <a:ext cx="79248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show the range of peace and security activities undertaken by the United Nations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Special Political Missions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6400"/>
            <a:ext cx="7391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For conflict prevention, peacemaking, </a:t>
            </a:r>
            <a:r>
              <a:rPr lang="en-US" sz="2400" dirty="0" err="1">
                <a:solidFill>
                  <a:srgbClr val="000000"/>
                </a:solidFill>
                <a:latin typeface="Century Gothic"/>
                <a:cs typeface="Century Gothic"/>
              </a:rPr>
              <a:t>peacebuilding</a:t>
            </a: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 or peace enforcement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3 types: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Field missions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Special Envoys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Courier New"/>
              <a:buChar char="o"/>
            </a:pPr>
            <a:r>
              <a:rPr lang="en-US" sz="2400" dirty="0">
                <a:solidFill>
                  <a:srgbClr val="000000"/>
                </a:solidFill>
                <a:latin typeface="Century Gothic"/>
                <a:cs typeface="Century Gothic"/>
              </a:rPr>
              <a:t>Experts panels</a:t>
            </a:r>
          </a:p>
        </p:txBody>
      </p:sp>
      <p:pic>
        <p:nvPicPr>
          <p:cNvPr id="7" name="Picture 2" descr="F:\CPTM END\CPTM Slides Content\140514_peacewomen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57" y="4267200"/>
            <a:ext cx="421794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2615132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5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types of peace and security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activities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“Robust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peacekeeping” and “peace enforcement”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raditional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and multidimensional peacekeeping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3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types of peacekeeping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Security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Council as authorizing body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98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1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5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Personnel work in a wider frame – peacekeeping is: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One of many UN peace and security activities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Unique and important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Connected to other UN security, development, humanitarian and human rights work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999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4999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5 types of peace and security activities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differences between “robust peacekeeping” and “peace enforcement”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differences between traditional and multidimensional peacekeeping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examples of 3 types of peacekeeping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Identify Security Council as authorizing body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/>
          <p:nvPr/>
        </p:nvSpPr>
        <p:spPr>
          <a:xfrm>
            <a:off x="6096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3200" spc="6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Spectrum of Peace and Security Activities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Linkages and Overlaps in Peace and Security Activities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Different Types of Peacekeeping Operations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Special Political Missions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95400" y="3581400"/>
            <a:ext cx="6553200" cy="2819400"/>
          </a:xfrm>
          <a:prstGeom prst="ellipse">
            <a:avLst/>
          </a:prstGeom>
          <a:solidFill>
            <a:srgbClr val="DCE6F2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Post-Conflict </a:t>
            </a:r>
            <a:r>
              <a:rPr lang="en-US" sz="2200" dirty="0" err="1">
                <a:solidFill>
                  <a:srgbClr val="002060"/>
                </a:solidFill>
                <a:latin typeface="Century Gothic"/>
                <a:cs typeface="Century Gothic"/>
              </a:rPr>
              <a:t>Peacebuilding</a:t>
            </a:r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 and Preventing Relapse to Conflict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The Spectrum of Peace and Security Activities</a:t>
            </a:r>
          </a:p>
        </p:txBody>
      </p:sp>
      <p:sp>
        <p:nvSpPr>
          <p:cNvPr id="3" name="Oval 2"/>
          <p:cNvSpPr/>
          <p:nvPr/>
        </p:nvSpPr>
        <p:spPr>
          <a:xfrm>
            <a:off x="2971800" y="990600"/>
            <a:ext cx="3200400" cy="1447800"/>
          </a:xfrm>
          <a:prstGeom prst="ellipse">
            <a:avLst/>
          </a:prstGeom>
          <a:solidFill>
            <a:srgbClr val="8EB4E3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Conflict Prevention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2667000"/>
            <a:ext cx="3200400" cy="1447800"/>
          </a:xfrm>
          <a:prstGeom prst="ellipse">
            <a:avLst/>
          </a:prstGeom>
          <a:solidFill>
            <a:srgbClr val="8EB4E3">
              <a:alpha val="51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Peacemaking</a:t>
            </a:r>
          </a:p>
        </p:txBody>
      </p:sp>
      <p:sp>
        <p:nvSpPr>
          <p:cNvPr id="12" name="Oval 11"/>
          <p:cNvSpPr/>
          <p:nvPr/>
        </p:nvSpPr>
        <p:spPr>
          <a:xfrm>
            <a:off x="4343400" y="2667000"/>
            <a:ext cx="3200400" cy="1447800"/>
          </a:xfrm>
          <a:prstGeom prst="ellipse">
            <a:avLst/>
          </a:prstGeom>
          <a:solidFill>
            <a:srgbClr val="8EB4E3">
              <a:alpha val="5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Peace Enforcement</a:t>
            </a:r>
          </a:p>
        </p:txBody>
      </p:sp>
      <p:sp>
        <p:nvSpPr>
          <p:cNvPr id="13" name="Oval 12"/>
          <p:cNvSpPr/>
          <p:nvPr/>
        </p:nvSpPr>
        <p:spPr>
          <a:xfrm>
            <a:off x="2971800" y="3733800"/>
            <a:ext cx="3200400" cy="1447800"/>
          </a:xfrm>
          <a:prstGeom prst="ellipse">
            <a:avLst/>
          </a:prstGeom>
          <a:solidFill>
            <a:srgbClr val="DCE6F2">
              <a:alpha val="54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rgbClr val="002060"/>
                </a:solidFill>
                <a:latin typeface="Century Gothic"/>
                <a:cs typeface="Century Gothic"/>
              </a:rPr>
              <a:t>Peacekeeping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571690"/>
            <a:ext cx="7391400" cy="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" y="3962400"/>
            <a:ext cx="7391400" cy="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25716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Conflict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4267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Cease-fire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8305800" y="914400"/>
            <a:ext cx="0" cy="4267200"/>
          </a:xfrm>
          <a:prstGeom prst="line">
            <a:avLst/>
          </a:prstGeom>
          <a:ln>
            <a:solidFill>
              <a:srgbClr val="00206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5257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entury Gothic"/>
                <a:cs typeface="Century Gothic"/>
              </a:rPr>
              <a:t>Political Process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20" name="Picture 19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Conflict Prevention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Diplomatic measures and other tools to prevent violent conflict</a:t>
            </a:r>
          </a:p>
        </p:txBody>
      </p:sp>
      <p:pic>
        <p:nvPicPr>
          <p:cNvPr id="7" name="Picture 6" descr="conflict prev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" t="2001" r="1195" b="1760"/>
          <a:stretch/>
        </p:blipFill>
        <p:spPr bwMode="auto">
          <a:xfrm>
            <a:off x="4895546" y="3810000"/>
            <a:ext cx="3715054" cy="25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Peacemaking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Diplomatic action bringing hostile parties to an agreement</a:t>
            </a:r>
          </a:p>
        </p:txBody>
      </p:sp>
      <p:pic>
        <p:nvPicPr>
          <p:cNvPr id="3" name="Picture 2" descr="peacemaking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" t="1466" r="1351" b="2128"/>
          <a:stretch/>
        </p:blipFill>
        <p:spPr bwMode="auto">
          <a:xfrm>
            <a:off x="4676360" y="3581400"/>
            <a:ext cx="3934240" cy="275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261491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Peace Enforcement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Coercive measures, such as sanctions or blockades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Military force only with Security Council authorization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Authorized without consent of conflict parties</a:t>
            </a:r>
          </a:p>
        </p:txBody>
      </p:sp>
      <p:pic>
        <p:nvPicPr>
          <p:cNvPr id="3" name="Picture 2" descr="peaceenforcement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3" t="3822" r="3004" b="4208"/>
          <a:stretch/>
        </p:blipFill>
        <p:spPr bwMode="auto">
          <a:xfrm>
            <a:off x="5334000" y="4267200"/>
            <a:ext cx="3272078" cy="2041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26256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542</Words>
  <Application>Microsoft Office PowerPoint</Application>
  <PresentationFormat>Bildschirmpräsentation (4:3)</PresentationFormat>
  <Paragraphs>142</Paragraphs>
  <Slides>23</Slides>
  <Notes>6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Gothic</vt:lpstr>
      <vt:lpstr>Courier New</vt:lpstr>
      <vt:lpstr>Times New Roman</vt:lpstr>
      <vt:lpstr>Wingdings</vt:lpstr>
      <vt:lpstr>Office Theme</vt:lpstr>
      <vt:lpstr>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Philipp Bovensiepen</cp:lastModifiedBy>
  <cp:revision>64</cp:revision>
  <dcterms:created xsi:type="dcterms:W3CDTF">2015-12-09T18:20:24Z</dcterms:created>
  <dcterms:modified xsi:type="dcterms:W3CDTF">2016-07-31T13:06:50Z</dcterms:modified>
</cp:coreProperties>
</file>